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84" r:id="rId1"/>
  </p:sldMasterIdLst>
  <p:notesMasterIdLst>
    <p:notesMasterId r:id="rId18"/>
  </p:notesMasterIdLst>
  <p:sldIdLst>
    <p:sldId id="256" r:id="rId2"/>
    <p:sldId id="272" r:id="rId3"/>
    <p:sldId id="257" r:id="rId4"/>
    <p:sldId id="258" r:id="rId5"/>
    <p:sldId id="259" r:id="rId6"/>
    <p:sldId id="267" r:id="rId7"/>
    <p:sldId id="260" r:id="rId8"/>
    <p:sldId id="261" r:id="rId9"/>
    <p:sldId id="273" r:id="rId10"/>
    <p:sldId id="262" r:id="rId11"/>
    <p:sldId id="264" r:id="rId12"/>
    <p:sldId id="271" r:id="rId13"/>
    <p:sldId id="270" r:id="rId14"/>
    <p:sldId id="266" r:id="rId15"/>
    <p:sldId id="268" r:id="rId16"/>
    <p:sldId id="265" r:id="rId17"/>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6B37"/>
    <a:srgbClr val="00C210"/>
    <a:srgbClr val="FFFFFF"/>
    <a:srgbClr val="1C4F69"/>
    <a:srgbClr val="64251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94660"/>
  </p:normalViewPr>
  <p:slideViewPr>
    <p:cSldViewPr snapToGrid="0" showGuides="1">
      <p:cViewPr varScale="1">
        <p:scale>
          <a:sx n="62" d="100"/>
          <a:sy n="62" d="100"/>
        </p:scale>
        <p:origin x="2554" y="53"/>
      </p:cViewPr>
      <p:guideLst>
        <p:guide orient="horz" pos="3120"/>
        <p:guide pos="216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74D22-82F8-43B8-9C5E-B69BE57112A1}" type="datetimeFigureOut">
              <a:rPr kumimoji="1" lang="ja-JP" altLang="en-US" smtClean="0"/>
              <a:t>2020/2/3</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C5E79-C0F9-43C5-8929-A76FF83E70CB}" type="slidenum">
              <a:rPr kumimoji="1" lang="ja-JP" altLang="en-US" smtClean="0"/>
              <a:t>‹#›</a:t>
            </a:fld>
            <a:endParaRPr kumimoji="1" lang="ja-JP" altLang="en-US"/>
          </a:p>
        </p:txBody>
      </p:sp>
    </p:spTree>
    <p:extLst>
      <p:ext uri="{BB962C8B-B14F-4D97-AF65-F5344CB8AC3E}">
        <p14:creationId xmlns:p14="http://schemas.microsoft.com/office/powerpoint/2010/main" val="204626062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371BB105-80D0-4FA5-B423-0E57C54BA88E}"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026540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16B1C9D-438C-4F1B-A40F-9A1D12FF03E4}"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663176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D4A0ABA-FADB-4793-ACC1-D845ECE85806}"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73703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72215FD-F422-454D-95B7-9B071E1C4F99}"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717293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39E9B9DE-CCA4-4152-BE37-52FB9F02C377}" type="datetime1">
              <a:rPr kumimoji="1" lang="ja-JP" altLang="en-US" smtClean="0"/>
              <a:t>2020/2/3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020057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E89CB4CE-AE43-41EB-A074-FD12F3CEB8B9}" type="datetime1">
              <a:rPr kumimoji="1" lang="ja-JP" altLang="en-US" smtClean="0"/>
              <a:t>2020/2/3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089637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A2102D54-D486-4931-A774-AA48331B271E}" type="datetime1">
              <a:rPr kumimoji="1" lang="ja-JP" altLang="en-US" smtClean="0"/>
              <a:t>2020/2/3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41137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3495A337-0271-4A96-B608-0C6E78EA09BF}" type="datetime1">
              <a:rPr kumimoji="1" lang="ja-JP" altLang="en-US" smtClean="0"/>
              <a:t>2020/2/3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4124612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A4E4DD-F3C9-44BB-A1B0-AA9F67EAE38A}" type="datetime1">
              <a:rPr kumimoji="1" lang="ja-JP" altLang="en-US" smtClean="0"/>
              <a:t>2020/2/3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50552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7EA26D4-41EF-43B5-8818-485F4BB8178A}" type="datetime1">
              <a:rPr kumimoji="1" lang="ja-JP" altLang="en-US" smtClean="0"/>
              <a:t>2020/2/3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349449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ACDE2173-79DD-488C-8FCB-62C0E30CF52A}" type="datetime1">
              <a:rPr kumimoji="1" lang="ja-JP" altLang="en-US" smtClean="0"/>
              <a:t>2020/2/3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541037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52000" r="-5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2ECF693-0F24-45D9-A435-CBE645BC1DF3}" type="datetime1">
              <a:rPr kumimoji="1" lang="ja-JP" altLang="en-US" smtClean="0"/>
              <a:t>2020/2/3</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B4321FE8-6D2D-492A-8D7B-906DBD0A275A}" type="slidenum">
              <a:rPr kumimoji="1" lang="ja-JP" altLang="en-US" smtClean="0"/>
              <a:t>‹#›</a:t>
            </a:fld>
            <a:endParaRPr kumimoji="1" lang="ja-JP" altLang="en-US"/>
          </a:p>
        </p:txBody>
      </p:sp>
    </p:spTree>
    <p:extLst>
      <p:ext uri="{BB962C8B-B14F-4D97-AF65-F5344CB8AC3E}">
        <p14:creationId xmlns:p14="http://schemas.microsoft.com/office/powerpoint/2010/main" val="1645063044"/>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54.png"/><Relationship Id="rId3" Type="http://schemas.microsoft.com/office/2007/relationships/hdphoto" Target="../media/hdphoto10.wdp"/><Relationship Id="rId7" Type="http://schemas.openxmlformats.org/officeDocument/2006/relationships/image" Target="../media/image48.jpeg"/><Relationship Id="rId12" Type="http://schemas.openxmlformats.org/officeDocument/2006/relationships/image" Target="../media/image53.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7.jpeg"/><Relationship Id="rId11" Type="http://schemas.openxmlformats.org/officeDocument/2006/relationships/image" Target="../media/image52.png"/><Relationship Id="rId5" Type="http://schemas.openxmlformats.org/officeDocument/2006/relationships/image" Target="../media/image46.jpeg"/><Relationship Id="rId15" Type="http://schemas.openxmlformats.org/officeDocument/2006/relationships/image" Target="../media/image56.png"/><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jpeg"/><Relationship Id="rId14"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microsoft.com/office/2007/relationships/hdphoto" Target="../media/hdphoto11.wdp"/><Relationship Id="rId4" Type="http://schemas.openxmlformats.org/officeDocument/2006/relationships/image" Target="../media/image59.png"/><Relationship Id="rId9" Type="http://schemas.openxmlformats.org/officeDocument/2006/relationships/image" Target="../media/image64.png"/></Relationships>
</file>

<file path=ppt/slides/_rels/slide13.xml.rels><?xml version="1.0" encoding="UTF-8" standalone="yes"?>
<Relationships xmlns="http://schemas.openxmlformats.org/package/2006/relationships"><Relationship Id="rId8" Type="http://schemas.openxmlformats.org/officeDocument/2006/relationships/image" Target="../media/image69.jpeg"/><Relationship Id="rId3" Type="http://schemas.microsoft.com/office/2007/relationships/hdphoto" Target="../media/hdphoto12.wdp"/><Relationship Id="rId7" Type="http://schemas.microsoft.com/office/2007/relationships/hdphoto" Target="../media/hdphoto13.wdp"/><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jpeg"/><Relationship Id="rId9" Type="http://schemas.openxmlformats.org/officeDocument/2006/relationships/image" Target="../media/image70.jpe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18" Type="http://schemas.microsoft.com/office/2007/relationships/hdphoto" Target="../media/hdphoto6.wdp"/><Relationship Id="rId3" Type="http://schemas.openxmlformats.org/officeDocument/2006/relationships/image" Target="../media/image4.png"/><Relationship Id="rId7" Type="http://schemas.openxmlformats.org/officeDocument/2006/relationships/image" Target="../media/image6.png"/><Relationship Id="rId12" Type="http://schemas.microsoft.com/office/2007/relationships/hdphoto" Target="../media/hdphoto4.wdp"/><Relationship Id="rId17" Type="http://schemas.openxmlformats.org/officeDocument/2006/relationships/image" Target="../media/image13.png"/><Relationship Id="rId2" Type="http://schemas.openxmlformats.org/officeDocument/2006/relationships/image" Target="../media/image3.png"/><Relationship Id="rId16" Type="http://schemas.microsoft.com/office/2007/relationships/hdphoto" Target="../media/hdphoto5.wdp"/><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9.png"/><Relationship Id="rId5" Type="http://schemas.openxmlformats.org/officeDocument/2006/relationships/image" Target="../media/image5.png"/><Relationship Id="rId15" Type="http://schemas.openxmlformats.org/officeDocument/2006/relationships/image" Target="../media/image12.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8.png"/><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20.png"/><Relationship Id="rId5" Type="http://schemas.openxmlformats.org/officeDocument/2006/relationships/image" Target="../media/image16.png"/><Relationship Id="rId10" Type="http://schemas.openxmlformats.org/officeDocument/2006/relationships/image" Target="../media/image19.png"/><Relationship Id="rId4" Type="http://schemas.microsoft.com/office/2007/relationships/hdphoto" Target="../media/hdphoto7.wdp"/><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6837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a:p>
        </p:txBody>
      </p:sp>
      <p:sp>
        <p:nvSpPr>
          <p:cNvPr id="9" name="テキスト ボックス 8"/>
          <p:cNvSpPr txBox="1"/>
          <p:nvPr/>
        </p:nvSpPr>
        <p:spPr>
          <a:xfrm>
            <a:off x="1662891" y="132637"/>
            <a:ext cx="3624292" cy="923330"/>
          </a:xfrm>
          <a:prstGeom prst="rect">
            <a:avLst/>
          </a:prstGeom>
          <a:noFill/>
          <a:ln w="38100" cmpd="dbl">
            <a:noFill/>
            <a:prstDash val="solid"/>
            <a:bevel/>
          </a:ln>
        </p:spPr>
        <p:txBody>
          <a:bodyPr wrap="square" rtlCol="0">
            <a:spAutoFit/>
          </a:bodyPr>
          <a:lstStyle/>
          <a:p>
            <a:pPr algn="ctr"/>
            <a:r>
              <a:rPr lang="ja-JP" altLang="en-US" sz="5400" b="1" dirty="0" smtClean="0"/>
              <a:t>マスター版</a:t>
            </a:r>
            <a:endParaRPr kumimoji="1" lang="ja-JP" altLang="en-US" sz="5400" b="1" dirty="0"/>
          </a:p>
        </p:txBody>
      </p:sp>
      <p:sp>
        <p:nvSpPr>
          <p:cNvPr id="5"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9</a:t>
            </a:r>
            <a:endParaRPr lang="ja-JP" altLang="en-US" sz="2400" dirty="0">
              <a:latin typeface="Black Ops One" panose="02000000000000000000" pitchFamily="2" charset="0"/>
            </a:endParaRPr>
          </a:p>
        </p:txBody>
      </p:sp>
    </p:spTree>
    <p:extLst>
      <p:ext uri="{BB962C8B-B14F-4D97-AF65-F5344CB8AC3E}">
        <p14:creationId xmlns:p14="http://schemas.microsoft.com/office/powerpoint/2010/main" val="2089451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図 43"/>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167" b="96528" l="11849" r="70964">
                        <a14:backgroundMark x1="44922" y1="89352" x2="44922" y2="89352"/>
                        <a14:backgroundMark x1="45964" y1="93750" x2="45964" y2="93750"/>
                      </a14:backgroundRemoval>
                    </a14:imgEffect>
                    <a14:imgEffect>
                      <a14:saturation sat="66000"/>
                    </a14:imgEffect>
                  </a14:imgLayer>
                </a14:imgProps>
              </a:ext>
              <a:ext uri="{28A0092B-C50C-407E-A947-70E740481C1C}">
                <a14:useLocalDpi xmlns:a14="http://schemas.microsoft.com/office/drawing/2010/main" val="0"/>
              </a:ext>
            </a:extLst>
          </a:blip>
          <a:srcRect l="43514" t="5356" r="26432"/>
          <a:stretch/>
        </p:blipFill>
        <p:spPr>
          <a:xfrm flipH="1">
            <a:off x="-51933" y="3377955"/>
            <a:ext cx="1062416" cy="1881943"/>
          </a:xfrm>
          <a:prstGeom prst="rect">
            <a:avLst/>
          </a:prstGeom>
        </p:spPr>
      </p:pic>
      <p:pic>
        <p:nvPicPr>
          <p:cNvPr id="43" name="図 42"/>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167" b="96528" l="11849" r="70964">
                        <a14:backgroundMark x1="44922" y1="89352" x2="44922" y2="89352"/>
                        <a14:backgroundMark x1="45964" y1="93750" x2="45964" y2="93750"/>
                      </a14:backgroundRemoval>
                    </a14:imgEffect>
                    <a14:imgEffect>
                      <a14:saturation sat="66000"/>
                    </a14:imgEffect>
                  </a14:imgLayer>
                </a14:imgProps>
              </a:ext>
              <a:ext uri="{28A0092B-C50C-407E-A947-70E740481C1C}">
                <a14:useLocalDpi xmlns:a14="http://schemas.microsoft.com/office/drawing/2010/main" val="0"/>
              </a:ext>
            </a:extLst>
          </a:blip>
          <a:srcRect l="43514" t="5356" r="26432"/>
          <a:stretch/>
        </p:blipFill>
        <p:spPr>
          <a:xfrm>
            <a:off x="5888682" y="5335836"/>
            <a:ext cx="1062416" cy="1881943"/>
          </a:xfrm>
          <a:prstGeom prst="rect">
            <a:avLst/>
          </a:prstGeom>
        </p:spPr>
      </p:pic>
      <p:pic>
        <p:nvPicPr>
          <p:cNvPr id="28" name="図 27"/>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167" b="96528" l="11849" r="70964">
                        <a14:backgroundMark x1="44922" y1="89352" x2="44922" y2="89352"/>
                        <a14:backgroundMark x1="45964" y1="93750" x2="45964" y2="93750"/>
                      </a14:backgroundRemoval>
                    </a14:imgEffect>
                    <a14:imgEffect>
                      <a14:saturation sat="66000"/>
                    </a14:imgEffect>
                  </a14:imgLayer>
                </a14:imgProps>
              </a:ext>
              <a:ext uri="{28A0092B-C50C-407E-A947-70E740481C1C}">
                <a14:useLocalDpi xmlns:a14="http://schemas.microsoft.com/office/drawing/2010/main" val="0"/>
              </a:ext>
            </a:extLst>
          </a:blip>
          <a:srcRect l="43514" t="5356" r="26432"/>
          <a:stretch/>
        </p:blipFill>
        <p:spPr>
          <a:xfrm>
            <a:off x="5742370" y="1299463"/>
            <a:ext cx="1062416" cy="1881943"/>
          </a:xfrm>
          <a:prstGeom prst="rect">
            <a:avLst/>
          </a:prstGeom>
        </p:spPr>
      </p:pic>
      <p:sp>
        <p:nvSpPr>
          <p:cNvPr id="5"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0</a:t>
            </a:r>
            <a:endParaRPr lang="ja-JP" altLang="en-US" sz="2400" dirty="0">
              <a:latin typeface="Black Ops One" panose="02000000000000000000" pitchFamily="2" charset="0"/>
            </a:endParaRPr>
          </a:p>
        </p:txBody>
      </p:sp>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l="7110" r="13880"/>
          <a:stretch/>
        </p:blipFill>
        <p:spPr>
          <a:xfrm>
            <a:off x="818147" y="3061776"/>
            <a:ext cx="2610853" cy="1858793"/>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6" name="図 5"/>
          <p:cNvPicPr>
            <a:picLocks noChangeAspect="1"/>
          </p:cNvPicPr>
          <p:nvPr/>
        </p:nvPicPr>
        <p:blipFill rotWithShape="1">
          <a:blip r:embed="rId5" cstate="print">
            <a:extLst>
              <a:ext uri="{28A0092B-C50C-407E-A947-70E740481C1C}">
                <a14:useLocalDpi xmlns:a14="http://schemas.microsoft.com/office/drawing/2010/main" val="0"/>
              </a:ext>
            </a:extLst>
          </a:blip>
          <a:srcRect l="2310" r="6800"/>
          <a:stretch/>
        </p:blipFill>
        <p:spPr>
          <a:xfrm>
            <a:off x="3657598" y="3055425"/>
            <a:ext cx="3056023" cy="1891284"/>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7" name="図 6"/>
          <p:cNvPicPr>
            <a:picLocks noChangeAspect="1"/>
          </p:cNvPicPr>
          <p:nvPr/>
        </p:nvPicPr>
        <p:blipFill rotWithShape="1">
          <a:blip r:embed="rId6" cstate="print">
            <a:extLst>
              <a:ext uri="{28A0092B-C50C-407E-A947-70E740481C1C}">
                <a14:useLocalDpi xmlns:a14="http://schemas.microsoft.com/office/drawing/2010/main" val="0"/>
              </a:ext>
            </a:extLst>
          </a:blip>
          <a:srcRect l="7787"/>
          <a:stretch/>
        </p:blipFill>
        <p:spPr>
          <a:xfrm>
            <a:off x="3138336" y="5129953"/>
            <a:ext cx="2948138" cy="1812962"/>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8" name="図 7"/>
          <p:cNvPicPr>
            <a:picLocks noChangeAspect="1"/>
          </p:cNvPicPr>
          <p:nvPr/>
        </p:nvPicPr>
        <p:blipFill rotWithShape="1">
          <a:blip r:embed="rId7" cstate="print">
            <a:extLst>
              <a:ext uri="{28A0092B-C50C-407E-A947-70E740481C1C}">
                <a14:useLocalDpi xmlns:a14="http://schemas.microsoft.com/office/drawing/2010/main" val="0"/>
              </a:ext>
            </a:extLst>
          </a:blip>
          <a:srcRect l="20330" t="8549" r="14499"/>
          <a:stretch/>
        </p:blipFill>
        <p:spPr>
          <a:xfrm>
            <a:off x="149931" y="1218439"/>
            <a:ext cx="2347575" cy="1632416"/>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51841" y="1191881"/>
            <a:ext cx="2873394" cy="1658974"/>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12" name="図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97506" y="7126159"/>
            <a:ext cx="4216115" cy="2371566"/>
          </a:xfrm>
          <a:prstGeom prst="rect">
            <a:avLst/>
          </a:prstGeom>
          <a:effectLst>
            <a:glow rad="25400">
              <a:schemeClr val="tx2">
                <a:lumMod val="50000"/>
              </a:schemeClr>
            </a:glow>
            <a:outerShdw blurRad="50800" dist="38100" dir="2700000" algn="tl" rotWithShape="0">
              <a:prstClr val="black">
                <a:alpha val="40000"/>
              </a:prstClr>
            </a:outerShdw>
          </a:effectLst>
        </p:spPr>
      </p:pic>
      <p:sp>
        <p:nvSpPr>
          <p:cNvPr id="3" name="正方形/長方形 2"/>
          <p:cNvSpPr/>
          <p:nvPr/>
        </p:nvSpPr>
        <p:spPr>
          <a:xfrm>
            <a:off x="149931" y="7126158"/>
            <a:ext cx="2237873" cy="2371565"/>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t>たくさんの方に</a:t>
            </a:r>
            <a:r>
              <a:rPr lang="en-US" altLang="ja-JP" dirty="0" smtClean="0">
                <a:effectLst>
                  <a:glow rad="63500">
                    <a:srgbClr val="00C210">
                      <a:alpha val="60000"/>
                    </a:srgbClr>
                  </a:glow>
                </a:effectLst>
              </a:rPr>
              <a:t>FLONTLINE</a:t>
            </a:r>
            <a:r>
              <a:rPr lang="ja-JP" altLang="en-US" sz="1600" dirty="0" smtClean="0"/>
              <a:t>を楽しんでいただきました。</a:t>
            </a:r>
            <a:endParaRPr lang="en-US" altLang="ja-JP" sz="1600" dirty="0" smtClean="0"/>
          </a:p>
          <a:p>
            <a:r>
              <a:rPr lang="ja-JP" altLang="en-US" dirty="0" smtClean="0">
                <a:effectLst>
                  <a:glow rad="101600">
                    <a:schemeClr val="accent5">
                      <a:satMod val="175000"/>
                      <a:alpha val="40000"/>
                    </a:schemeClr>
                  </a:glow>
                </a:effectLst>
              </a:rPr>
              <a:t>楽しかった！</a:t>
            </a:r>
            <a:r>
              <a:rPr lang="ja-JP" altLang="en-US" sz="1600" dirty="0" smtClean="0"/>
              <a:t>という</a:t>
            </a:r>
            <a:endParaRPr lang="en-US" altLang="ja-JP" sz="1600" dirty="0" smtClean="0"/>
          </a:p>
          <a:p>
            <a:r>
              <a:rPr lang="ja-JP" altLang="en-US" sz="1600" dirty="0" smtClean="0"/>
              <a:t>声が多く、私たちも</a:t>
            </a:r>
            <a:endParaRPr lang="en-US" altLang="ja-JP" sz="1600" dirty="0" smtClean="0"/>
          </a:p>
          <a:p>
            <a:r>
              <a:rPr lang="ja-JP" altLang="en-US" sz="1600" dirty="0" smtClean="0"/>
              <a:t>本当に嬉しかったです。</a:t>
            </a:r>
            <a:endParaRPr lang="en-US" altLang="ja-JP" sz="1600" dirty="0" smtClean="0"/>
          </a:p>
          <a:p>
            <a:r>
              <a:rPr lang="ja-JP" altLang="en-US" sz="1600" dirty="0" smtClean="0"/>
              <a:t>当日はありがとう</a:t>
            </a:r>
            <a:endParaRPr lang="en-US" altLang="ja-JP" sz="1600" dirty="0" smtClean="0"/>
          </a:p>
          <a:p>
            <a:r>
              <a:rPr lang="ja-JP" altLang="en-US" sz="1600" dirty="0" smtClean="0"/>
              <a:t>ございました。</a:t>
            </a:r>
            <a:endParaRPr lang="en-US" altLang="ja-JP" sz="1600" dirty="0" smtClean="0"/>
          </a:p>
        </p:txBody>
      </p:sp>
      <p:pic>
        <p:nvPicPr>
          <p:cNvPr id="14" name="図 13"/>
          <p:cNvPicPr>
            <a:picLocks noChangeAspect="1"/>
          </p:cNvPicPr>
          <p:nvPr/>
        </p:nvPicPr>
        <p:blipFill rotWithShape="1">
          <a:blip r:embed="rId10" cstate="print">
            <a:extLst>
              <a:ext uri="{28A0092B-C50C-407E-A947-70E740481C1C}">
                <a14:useLocalDpi xmlns:a14="http://schemas.microsoft.com/office/drawing/2010/main" val="0"/>
              </a:ext>
            </a:extLst>
          </a:blip>
          <a:srcRect l="6343" t="1991" r="10043" b="-1"/>
          <a:stretch/>
        </p:blipFill>
        <p:spPr>
          <a:xfrm>
            <a:off x="149931" y="5120153"/>
            <a:ext cx="2779294" cy="1832560"/>
          </a:xfrm>
          <a:prstGeom prst="rect">
            <a:avLst/>
          </a:prstGeom>
          <a:effectLst>
            <a:glow rad="25400">
              <a:schemeClr val="tx1">
                <a:lumMod val="75000"/>
              </a:schemeClr>
            </a:glow>
            <a:outerShdw blurRad="50800" dist="38100" dir="2700000" algn="tl" rotWithShape="0">
              <a:prstClr val="black">
                <a:alpha val="40000"/>
              </a:prstClr>
            </a:outerShdw>
          </a:effectLst>
        </p:spPr>
      </p:pic>
      <p:pic>
        <p:nvPicPr>
          <p:cNvPr id="40" name="図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4365" y="2943125"/>
            <a:ext cx="1055185" cy="2009875"/>
          </a:xfrm>
          <a:prstGeom prst="rect">
            <a:avLst/>
          </a:prstGeom>
          <a:effectLst>
            <a:glow rad="38100">
              <a:schemeClr val="tx1"/>
            </a:glow>
          </a:effectLst>
        </p:spPr>
      </p:pic>
      <p:pic>
        <p:nvPicPr>
          <p:cNvPr id="41" name="図 40"/>
          <p:cNvPicPr>
            <a:picLocks noChangeAspect="1"/>
          </p:cNvPicPr>
          <p:nvPr/>
        </p:nvPicPr>
        <p:blipFill rotWithShape="1">
          <a:blip r:embed="rId12">
            <a:extLst>
              <a:ext uri="{28A0092B-C50C-407E-A947-70E740481C1C}">
                <a14:useLocalDpi xmlns:a14="http://schemas.microsoft.com/office/drawing/2010/main" val="0"/>
              </a:ext>
            </a:extLst>
          </a:blip>
          <a:srcRect l="23651" t="2672" r="24307"/>
          <a:stretch/>
        </p:blipFill>
        <p:spPr>
          <a:xfrm>
            <a:off x="5388528" y="4971729"/>
            <a:ext cx="1177515" cy="2202163"/>
          </a:xfrm>
          <a:prstGeom prst="rect">
            <a:avLst/>
          </a:prstGeom>
          <a:effectLst>
            <a:glow rad="25400">
              <a:schemeClr val="tx1"/>
            </a:glow>
          </a:effectLst>
        </p:spPr>
      </p:pic>
      <p:pic>
        <p:nvPicPr>
          <p:cNvPr id="42" name="図 41"/>
          <p:cNvPicPr>
            <a:picLocks noChangeAspect="1"/>
          </p:cNvPicPr>
          <p:nvPr/>
        </p:nvPicPr>
        <p:blipFill rotWithShape="1">
          <a:blip r:embed="rId13" cstate="print">
            <a:extLst>
              <a:ext uri="{28A0092B-C50C-407E-A947-70E740481C1C}">
                <a14:useLocalDpi xmlns:a14="http://schemas.microsoft.com/office/drawing/2010/main" val="0"/>
              </a:ext>
            </a:extLst>
          </a:blip>
          <a:srcRect l="15476" r="16252"/>
          <a:stretch/>
        </p:blipFill>
        <p:spPr>
          <a:xfrm>
            <a:off x="5248275" y="1076375"/>
            <a:ext cx="1343025" cy="1967189"/>
          </a:xfrm>
          <a:prstGeom prst="rect">
            <a:avLst/>
          </a:prstGeom>
          <a:effectLst>
            <a:glow>
              <a:schemeClr val="tx1"/>
            </a:glow>
          </a:effectLst>
        </p:spPr>
      </p:pic>
      <p:sp>
        <p:nvSpPr>
          <p:cNvPr id="47" name="テキスト ボックス 46"/>
          <p:cNvSpPr txBox="1"/>
          <p:nvPr/>
        </p:nvSpPr>
        <p:spPr>
          <a:xfrm>
            <a:off x="1395663" y="53441"/>
            <a:ext cx="4066674" cy="461665"/>
          </a:xfrm>
          <a:prstGeom prst="rect">
            <a:avLst/>
          </a:prstGeom>
          <a:noFill/>
        </p:spPr>
        <p:txBody>
          <a:bodyPr wrap="square" rtlCol="0">
            <a:spAutoFit/>
          </a:bodyPr>
          <a:lstStyle/>
          <a:p>
            <a:pPr algn="ctr"/>
            <a:r>
              <a:rPr kumimoji="1" lang="en-US" altLang="ja-JP" sz="2400" b="1" dirty="0" smtClean="0"/>
              <a:t>2020</a:t>
            </a:r>
            <a:r>
              <a:rPr lang="ja-JP" altLang="en-US" sz="2400" b="1" dirty="0"/>
              <a:t>年</a:t>
            </a:r>
            <a:r>
              <a:rPr lang="en-US" altLang="ja-JP" sz="2400" b="1" dirty="0" smtClean="0"/>
              <a:t>1</a:t>
            </a:r>
            <a:r>
              <a:rPr lang="ja-JP" altLang="en-US" sz="2400" b="1" dirty="0" smtClean="0"/>
              <a:t>月</a:t>
            </a:r>
            <a:r>
              <a:rPr lang="en-US" altLang="ja-JP" sz="2400" b="1" dirty="0" smtClean="0"/>
              <a:t>24</a:t>
            </a:r>
            <a:r>
              <a:rPr lang="ja-JP" altLang="en-US" sz="2400" b="1" dirty="0" smtClean="0"/>
              <a:t>日</a:t>
            </a:r>
            <a:r>
              <a:rPr lang="en-US" altLang="ja-JP" sz="2400" b="1" dirty="0" smtClean="0"/>
              <a:t> (</a:t>
            </a:r>
            <a:r>
              <a:rPr lang="ja-JP" altLang="en-US" sz="2400" b="1" dirty="0" smtClean="0"/>
              <a:t>金</a:t>
            </a:r>
            <a:r>
              <a:rPr lang="en-US" altLang="ja-JP" sz="2400" b="1" dirty="0" smtClean="0"/>
              <a:t>)</a:t>
            </a:r>
            <a:endParaRPr kumimoji="1" lang="ja-JP" altLang="en-US" sz="2400" b="1" dirty="0"/>
          </a:p>
        </p:txBody>
      </p:sp>
      <p:sp>
        <p:nvSpPr>
          <p:cNvPr id="48" name="テキスト ボックス 47"/>
          <p:cNvSpPr txBox="1"/>
          <p:nvPr/>
        </p:nvSpPr>
        <p:spPr>
          <a:xfrm>
            <a:off x="103022" y="378553"/>
            <a:ext cx="6651955" cy="769441"/>
          </a:xfrm>
          <a:prstGeom prst="rect">
            <a:avLst/>
          </a:prstGeom>
          <a:noFill/>
          <a:effectLst>
            <a:glow rad="127000">
              <a:schemeClr val="accent4">
                <a:lumMod val="50000"/>
              </a:schemeClr>
            </a:glow>
          </a:effectLst>
        </p:spPr>
        <p:txBody>
          <a:bodyPr wrap="square" rtlCol="0">
            <a:spAutoFit/>
          </a:bodyPr>
          <a:lstStyle/>
          <a:p>
            <a:pPr algn="ctr"/>
            <a:r>
              <a:rPr kumimoji="1" lang="ja-JP" altLang="en-US" sz="4400" b="1" dirty="0" smtClean="0">
                <a:effectLst>
                  <a:glow rad="228600">
                    <a:schemeClr val="accent4">
                      <a:satMod val="175000"/>
                      <a:alpha val="40000"/>
                    </a:schemeClr>
                  </a:glow>
                </a:effectLst>
              </a:rPr>
              <a:t>卒業プレゼンテーション</a:t>
            </a:r>
            <a:endParaRPr kumimoji="1" lang="ja-JP" altLang="en-US" sz="4400" b="1" dirty="0">
              <a:effectLst>
                <a:glow rad="228600">
                  <a:schemeClr val="accent4">
                    <a:satMod val="175000"/>
                    <a:alpha val="40000"/>
                  </a:schemeClr>
                </a:glow>
              </a:effectLst>
            </a:endParaRPr>
          </a:p>
        </p:txBody>
      </p:sp>
      <p:pic>
        <p:nvPicPr>
          <p:cNvPr id="51" name="図 50"/>
          <p:cNvPicPr>
            <a:picLocks noChangeAspect="1"/>
          </p:cNvPicPr>
          <p:nvPr/>
        </p:nvPicPr>
        <p:blipFill rotWithShape="1">
          <a:blip r:embed="rId14">
            <a:extLst>
              <a:ext uri="{28A0092B-C50C-407E-A947-70E740481C1C}">
                <a14:useLocalDpi xmlns:a14="http://schemas.microsoft.com/office/drawing/2010/main" val="0"/>
              </a:ext>
            </a:extLst>
          </a:blip>
          <a:srcRect t="24848" b="26256"/>
          <a:stretch/>
        </p:blipFill>
        <p:spPr>
          <a:xfrm rot="229507">
            <a:off x="2423984" y="6750892"/>
            <a:ext cx="2685809" cy="1313253"/>
          </a:xfrm>
          <a:prstGeom prst="rect">
            <a:avLst/>
          </a:prstGeom>
          <a:effectLst>
            <a:glow rad="25400">
              <a:schemeClr val="tx1"/>
            </a:glow>
          </a:effectLst>
        </p:spPr>
      </p:pic>
      <p:pic>
        <p:nvPicPr>
          <p:cNvPr id="53" name="図 52"/>
          <p:cNvPicPr>
            <a:picLocks noChangeAspect="1"/>
          </p:cNvPicPr>
          <p:nvPr/>
        </p:nvPicPr>
        <p:blipFill rotWithShape="1">
          <a:blip r:embed="rId15" cstate="print">
            <a:extLst>
              <a:ext uri="{28A0092B-C50C-407E-A947-70E740481C1C}">
                <a14:useLocalDpi xmlns:a14="http://schemas.microsoft.com/office/drawing/2010/main" val="0"/>
              </a:ext>
            </a:extLst>
          </a:blip>
          <a:srcRect t="23056" b="20695"/>
          <a:stretch/>
        </p:blipFill>
        <p:spPr>
          <a:xfrm rot="21091512">
            <a:off x="376487" y="5588770"/>
            <a:ext cx="1267991" cy="713245"/>
          </a:xfrm>
          <a:prstGeom prst="rect">
            <a:avLst/>
          </a:prstGeom>
        </p:spPr>
      </p:pic>
    </p:spTree>
    <p:extLst>
      <p:ext uri="{BB962C8B-B14F-4D97-AF65-F5344CB8AC3E}">
        <p14:creationId xmlns:p14="http://schemas.microsoft.com/office/powerpoint/2010/main" val="14603761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3"/>
          <p:cNvSpPr txBox="1">
            <a:spLocks/>
          </p:cNvSpPr>
          <p:nvPr/>
        </p:nvSpPr>
        <p:spPr>
          <a:xfrm>
            <a:off x="-964580"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1</a:t>
            </a:r>
            <a:endParaRPr lang="ja-JP" altLang="en-US" sz="2400" dirty="0">
              <a:latin typeface="Black Ops One" panose="02000000000000000000" pitchFamily="2" charset="0"/>
            </a:endParaRPr>
          </a:p>
        </p:txBody>
      </p:sp>
      <p:sp>
        <p:nvSpPr>
          <p:cNvPr id="8" name="テキスト ボックス 7"/>
          <p:cNvSpPr txBox="1"/>
          <p:nvPr/>
        </p:nvSpPr>
        <p:spPr>
          <a:xfrm>
            <a:off x="112306" y="133305"/>
            <a:ext cx="6745694" cy="923330"/>
          </a:xfrm>
          <a:prstGeom prst="rect">
            <a:avLst/>
          </a:prstGeom>
          <a:noFill/>
          <a:ln w="38100" cmpd="dbl">
            <a:noFill/>
            <a:prstDash val="solid"/>
            <a:bevel/>
          </a:ln>
        </p:spPr>
        <p:txBody>
          <a:bodyPr wrap="square" rtlCol="0">
            <a:spAutoFit/>
          </a:bodyPr>
          <a:lstStyle/>
          <a:p>
            <a:pPr algn="ctr"/>
            <a:r>
              <a:rPr lang="ja-JP" altLang="en-US" sz="5400" b="1" dirty="0" smtClean="0"/>
              <a:t>オンラインについて</a:t>
            </a:r>
            <a:endParaRPr kumimoji="1" lang="ja-JP" altLang="en-US" sz="5400" b="1" dirty="0"/>
          </a:p>
        </p:txBody>
      </p:sp>
      <p:grpSp>
        <p:nvGrpSpPr>
          <p:cNvPr id="2" name="グループ化 1"/>
          <p:cNvGrpSpPr/>
          <p:nvPr/>
        </p:nvGrpSpPr>
        <p:grpSpPr>
          <a:xfrm>
            <a:off x="-3272" y="5882619"/>
            <a:ext cx="2676138" cy="3530883"/>
            <a:chOff x="0" y="4277612"/>
            <a:chExt cx="2676138" cy="3530883"/>
          </a:xfrm>
        </p:grpSpPr>
        <p:sp>
          <p:nvSpPr>
            <p:cNvPr id="9" name="正方形/長方形 8"/>
            <p:cNvSpPr/>
            <p:nvPr/>
          </p:nvSpPr>
          <p:spPr>
            <a:xfrm>
              <a:off x="196454" y="4277612"/>
              <a:ext cx="2298700" cy="3530883"/>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47353" y="5709083"/>
              <a:ext cx="2487419" cy="338554"/>
            </a:xfrm>
            <a:prstGeom prst="rect">
              <a:avLst/>
            </a:prstGeom>
            <a:noFill/>
          </p:spPr>
          <p:txBody>
            <a:bodyPr wrap="square" rtlCol="0">
              <a:spAutoFit/>
            </a:bodyPr>
            <a:lstStyle/>
            <a:p>
              <a:r>
                <a:rPr kumimoji="1" lang="ja-JP" altLang="en-US" sz="1600" dirty="0" smtClean="0">
                  <a:solidFill>
                    <a:schemeClr val="tx2">
                      <a:lumMod val="25000"/>
                    </a:schemeClr>
                  </a:solidFill>
                </a:rPr>
                <a:t>・</a:t>
              </a:r>
              <a:r>
                <a:rPr kumimoji="1" lang="en-US" altLang="ja-JP" sz="1600" dirty="0" smtClean="0">
                  <a:solidFill>
                    <a:schemeClr val="tx2">
                      <a:lumMod val="25000"/>
                    </a:schemeClr>
                  </a:solidFill>
                </a:rPr>
                <a:t>LAN</a:t>
              </a:r>
              <a:r>
                <a:rPr kumimoji="1" lang="ja-JP" altLang="en-US" sz="1600" dirty="0" smtClean="0">
                  <a:solidFill>
                    <a:schemeClr val="tx2">
                      <a:lumMod val="25000"/>
                    </a:schemeClr>
                  </a:solidFill>
                </a:rPr>
                <a:t>ケーブル</a:t>
              </a:r>
              <a:r>
                <a:rPr kumimoji="1" lang="en-US" altLang="ja-JP" sz="1600" dirty="0" smtClean="0">
                  <a:solidFill>
                    <a:schemeClr val="tx2">
                      <a:lumMod val="25000"/>
                    </a:schemeClr>
                  </a:solidFill>
                </a:rPr>
                <a:t>5</a:t>
              </a:r>
              <a:r>
                <a:rPr lang="en-US" altLang="ja-JP" sz="1600" dirty="0" smtClean="0">
                  <a:solidFill>
                    <a:schemeClr val="tx2">
                      <a:lumMod val="25000"/>
                    </a:schemeClr>
                  </a:solidFill>
                </a:rPr>
                <a:t>m</a:t>
              </a:r>
              <a:r>
                <a:rPr kumimoji="1" lang="en-US" altLang="ja-JP" sz="1600" dirty="0" smtClean="0">
                  <a:solidFill>
                    <a:schemeClr val="tx2">
                      <a:lumMod val="25000"/>
                    </a:schemeClr>
                  </a:solidFill>
                </a:rPr>
                <a:t>×5</a:t>
              </a:r>
              <a:endParaRPr kumimoji="1" lang="ja-JP" altLang="en-US" sz="1600" dirty="0">
                <a:solidFill>
                  <a:schemeClr val="tx2">
                    <a:lumMod val="25000"/>
                  </a:schemeClr>
                </a:solidFill>
              </a:endParaRPr>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999" y="4435635"/>
              <a:ext cx="1879600" cy="792468"/>
            </a:xfrm>
            <a:prstGeom prst="rect">
              <a:avLst/>
            </a:prstGeom>
          </p:spPr>
        </p:pic>
        <p:sp>
          <p:nvSpPr>
            <p:cNvPr id="12" name="テキスト ボックス 11"/>
            <p:cNvSpPr txBox="1"/>
            <p:nvPr/>
          </p:nvSpPr>
          <p:spPr>
            <a:xfrm>
              <a:off x="0" y="5247418"/>
              <a:ext cx="2676138" cy="461665"/>
            </a:xfrm>
            <a:prstGeom prst="rect">
              <a:avLst/>
            </a:prstGeom>
            <a:noFill/>
          </p:spPr>
          <p:txBody>
            <a:bodyPr wrap="square" rtlCol="0">
              <a:spAutoFit/>
            </a:bodyPr>
            <a:lstStyle/>
            <a:p>
              <a:pPr algn="ctr"/>
              <a:r>
                <a:rPr kumimoji="1" lang="en-US" altLang="ja-JP" sz="2400" b="1" dirty="0" smtClean="0">
                  <a:solidFill>
                    <a:schemeClr val="tx2">
                      <a:lumMod val="25000"/>
                    </a:schemeClr>
                  </a:solidFill>
                </a:rPr>
                <a:t>【</a:t>
              </a:r>
              <a:r>
                <a:rPr kumimoji="1" lang="ja-JP" altLang="en-US" sz="2400" b="1" dirty="0" smtClean="0">
                  <a:solidFill>
                    <a:schemeClr val="tx2">
                      <a:lumMod val="25000"/>
                    </a:schemeClr>
                  </a:solidFill>
                </a:rPr>
                <a:t>領収証</a:t>
              </a:r>
              <a:r>
                <a:rPr kumimoji="1" lang="en-US" altLang="ja-JP" sz="2400" b="1" dirty="0" smtClean="0">
                  <a:solidFill>
                    <a:schemeClr val="tx2">
                      <a:lumMod val="25000"/>
                    </a:schemeClr>
                  </a:solidFill>
                </a:rPr>
                <a:t>】</a:t>
              </a:r>
              <a:endParaRPr kumimoji="1" lang="ja-JP" altLang="en-US" sz="2400" b="1" dirty="0">
                <a:solidFill>
                  <a:schemeClr val="tx2">
                    <a:lumMod val="25000"/>
                  </a:schemeClr>
                </a:solidFill>
              </a:endParaRPr>
            </a:p>
          </p:txBody>
        </p:sp>
        <p:sp>
          <p:nvSpPr>
            <p:cNvPr id="13" name="テキスト ボックス 12"/>
            <p:cNvSpPr txBox="1"/>
            <p:nvPr/>
          </p:nvSpPr>
          <p:spPr>
            <a:xfrm>
              <a:off x="147354" y="6001471"/>
              <a:ext cx="2127246" cy="338554"/>
            </a:xfrm>
            <a:prstGeom prst="rect">
              <a:avLst/>
            </a:prstGeom>
            <a:noFill/>
          </p:spPr>
          <p:txBody>
            <a:bodyPr wrap="square" rtlCol="0">
              <a:spAutoFit/>
            </a:bodyPr>
            <a:lstStyle/>
            <a:p>
              <a:r>
                <a:rPr lang="ja-JP" altLang="en-US" sz="1600" dirty="0" smtClean="0">
                  <a:solidFill>
                    <a:schemeClr val="tx2">
                      <a:lumMod val="25000"/>
                    </a:schemeClr>
                  </a:solidFill>
                </a:rPr>
                <a:t>・</a:t>
              </a:r>
              <a:r>
                <a:rPr lang="en-US" altLang="ja-JP" sz="1600" dirty="0" smtClean="0">
                  <a:solidFill>
                    <a:schemeClr val="tx2">
                      <a:lumMod val="25000"/>
                    </a:schemeClr>
                  </a:solidFill>
                </a:rPr>
                <a:t>LAN</a:t>
              </a:r>
              <a:r>
                <a:rPr lang="ja-JP" altLang="en-US" sz="1600" dirty="0" smtClean="0">
                  <a:solidFill>
                    <a:schemeClr val="tx2">
                      <a:lumMod val="25000"/>
                    </a:schemeClr>
                  </a:solidFill>
                </a:rPr>
                <a:t>ケーブル</a:t>
              </a:r>
              <a:r>
                <a:rPr lang="en-US" altLang="ja-JP" sz="1600" dirty="0" smtClean="0">
                  <a:solidFill>
                    <a:schemeClr val="tx2">
                      <a:lumMod val="25000"/>
                    </a:schemeClr>
                  </a:solidFill>
                </a:rPr>
                <a:t>20</a:t>
              </a:r>
              <a:r>
                <a:rPr lang="ja-JP" altLang="en-US" sz="1600" dirty="0" smtClean="0">
                  <a:solidFill>
                    <a:schemeClr val="tx2">
                      <a:lumMod val="25000"/>
                    </a:schemeClr>
                  </a:solidFill>
                </a:rPr>
                <a:t>ｍ</a:t>
              </a:r>
              <a:endParaRPr kumimoji="1" lang="ja-JP" altLang="en-US" sz="1600" dirty="0">
                <a:solidFill>
                  <a:schemeClr val="tx2">
                    <a:lumMod val="25000"/>
                  </a:schemeClr>
                </a:solidFill>
              </a:endParaRPr>
            </a:p>
          </p:txBody>
        </p:sp>
        <p:sp>
          <p:nvSpPr>
            <p:cNvPr id="16" name="テキスト ボックス 15"/>
            <p:cNvSpPr txBox="1"/>
            <p:nvPr/>
          </p:nvSpPr>
          <p:spPr>
            <a:xfrm>
              <a:off x="147352" y="6264840"/>
              <a:ext cx="2286149" cy="338554"/>
            </a:xfrm>
            <a:prstGeom prst="rect">
              <a:avLst/>
            </a:prstGeom>
            <a:noFill/>
          </p:spPr>
          <p:txBody>
            <a:bodyPr wrap="square" rtlCol="0">
              <a:spAutoFit/>
            </a:bodyPr>
            <a:lstStyle/>
            <a:p>
              <a:r>
                <a:rPr lang="ja-JP" altLang="en-US" sz="1600" dirty="0" smtClean="0">
                  <a:solidFill>
                    <a:schemeClr val="tx2">
                      <a:lumMod val="25000"/>
                    </a:schemeClr>
                  </a:solidFill>
                </a:rPr>
                <a:t>・延長用コネクタ</a:t>
              </a:r>
              <a:endParaRPr lang="en-US" altLang="ja-JP" sz="1600" dirty="0">
                <a:solidFill>
                  <a:schemeClr val="tx2">
                    <a:lumMod val="25000"/>
                  </a:schemeClr>
                </a:solidFill>
              </a:endParaRPr>
            </a:p>
          </p:txBody>
        </p:sp>
        <p:sp>
          <p:nvSpPr>
            <p:cNvPr id="17" name="テキスト ボックス 16"/>
            <p:cNvSpPr txBox="1"/>
            <p:nvPr/>
          </p:nvSpPr>
          <p:spPr>
            <a:xfrm>
              <a:off x="147351" y="6548147"/>
              <a:ext cx="2212976" cy="338554"/>
            </a:xfrm>
            <a:prstGeom prst="rect">
              <a:avLst/>
            </a:prstGeom>
            <a:noFill/>
          </p:spPr>
          <p:txBody>
            <a:bodyPr wrap="square" rtlCol="0">
              <a:spAutoFit/>
            </a:bodyPr>
            <a:lstStyle/>
            <a:p>
              <a:r>
                <a:rPr lang="ja-JP" altLang="en-US" sz="1600" dirty="0" smtClean="0">
                  <a:solidFill>
                    <a:schemeClr val="tx2">
                      <a:lumMod val="25000"/>
                    </a:schemeClr>
                  </a:solidFill>
                </a:rPr>
                <a:t>・</a:t>
              </a:r>
              <a:r>
                <a:rPr lang="en-US" altLang="ja-JP" sz="1600" dirty="0" smtClean="0">
                  <a:solidFill>
                    <a:schemeClr val="tx2">
                      <a:lumMod val="25000"/>
                    </a:schemeClr>
                  </a:solidFill>
                </a:rPr>
                <a:t>LAN</a:t>
              </a:r>
              <a:r>
                <a:rPr lang="ja-JP" altLang="en-US" sz="1600" dirty="0" smtClean="0">
                  <a:solidFill>
                    <a:schemeClr val="tx2">
                      <a:lumMod val="25000"/>
                    </a:schemeClr>
                  </a:solidFill>
                </a:rPr>
                <a:t>ハブ</a:t>
              </a:r>
              <a:endParaRPr lang="en-US" altLang="ja-JP" sz="1600" dirty="0">
                <a:solidFill>
                  <a:schemeClr val="tx2">
                    <a:lumMod val="25000"/>
                  </a:schemeClr>
                </a:solidFill>
              </a:endParaRPr>
            </a:p>
          </p:txBody>
        </p:sp>
        <p:cxnSp>
          <p:nvCxnSpPr>
            <p:cNvPr id="21" name="直線コネクタ 20"/>
            <p:cNvCxnSpPr/>
            <p:nvPr/>
          </p:nvCxnSpPr>
          <p:spPr>
            <a:xfrm>
              <a:off x="336356" y="6929017"/>
              <a:ext cx="2003425" cy="0"/>
            </a:xfrm>
            <a:prstGeom prst="line">
              <a:avLst/>
            </a:prstGeom>
            <a:ln w="28575">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309274" y="6965091"/>
              <a:ext cx="665257" cy="338554"/>
            </a:xfrm>
            <a:prstGeom prst="rect">
              <a:avLst/>
            </a:prstGeom>
            <a:noFill/>
          </p:spPr>
          <p:txBody>
            <a:bodyPr wrap="square" rtlCol="0">
              <a:spAutoFit/>
            </a:bodyPr>
            <a:lstStyle/>
            <a:p>
              <a:r>
                <a:rPr lang="ja-JP" altLang="en-US" sz="1600" b="1" dirty="0">
                  <a:solidFill>
                    <a:schemeClr val="tx2">
                      <a:lumMod val="25000"/>
                    </a:schemeClr>
                  </a:solidFill>
                </a:rPr>
                <a:t>合計</a:t>
              </a:r>
              <a:endParaRPr lang="en-US" altLang="ja-JP" sz="1600" b="1" dirty="0">
                <a:solidFill>
                  <a:schemeClr val="tx2">
                    <a:lumMod val="25000"/>
                  </a:schemeClr>
                </a:solidFill>
              </a:endParaRPr>
            </a:p>
          </p:txBody>
        </p:sp>
        <p:sp>
          <p:nvSpPr>
            <p:cNvPr id="23" name="テキスト ボックス 22"/>
            <p:cNvSpPr txBox="1"/>
            <p:nvPr/>
          </p:nvSpPr>
          <p:spPr>
            <a:xfrm>
              <a:off x="1511341" y="6965091"/>
              <a:ext cx="983813" cy="338554"/>
            </a:xfrm>
            <a:prstGeom prst="rect">
              <a:avLst/>
            </a:prstGeom>
            <a:noFill/>
          </p:spPr>
          <p:txBody>
            <a:bodyPr wrap="square" rtlCol="0">
              <a:spAutoFit/>
            </a:bodyPr>
            <a:lstStyle/>
            <a:p>
              <a:r>
                <a:rPr lang="ja-JP" altLang="en-US" sz="1600" b="1" dirty="0" smtClean="0">
                  <a:solidFill>
                    <a:schemeClr val="tx2">
                      <a:lumMod val="25000"/>
                    </a:schemeClr>
                  </a:solidFill>
                </a:rPr>
                <a:t>￥</a:t>
              </a:r>
              <a:r>
                <a:rPr lang="en-US" altLang="ja-JP" sz="1600" b="1" dirty="0" smtClean="0">
                  <a:solidFill>
                    <a:schemeClr val="tx2">
                      <a:lumMod val="25000"/>
                    </a:schemeClr>
                  </a:solidFill>
                </a:rPr>
                <a:t>7,889</a:t>
              </a:r>
              <a:endParaRPr lang="en-US" altLang="ja-JP" sz="1600" b="1" dirty="0">
                <a:solidFill>
                  <a:schemeClr val="tx2">
                    <a:lumMod val="25000"/>
                  </a:schemeClr>
                </a:solidFill>
              </a:endParaRPr>
            </a:p>
          </p:txBody>
        </p:sp>
        <p:sp>
          <p:nvSpPr>
            <p:cNvPr id="24" name="テキスト ボックス 23"/>
            <p:cNvSpPr txBox="1"/>
            <p:nvPr/>
          </p:nvSpPr>
          <p:spPr>
            <a:xfrm>
              <a:off x="309274" y="7349164"/>
              <a:ext cx="2051052" cy="400110"/>
            </a:xfrm>
            <a:prstGeom prst="rect">
              <a:avLst/>
            </a:prstGeom>
            <a:noFill/>
            <a:ln>
              <a:solidFill>
                <a:schemeClr val="tx2">
                  <a:lumMod val="25000"/>
                </a:schemeClr>
              </a:solidFill>
            </a:ln>
          </p:spPr>
          <p:txBody>
            <a:bodyPr wrap="square" rtlCol="0">
              <a:spAutoFit/>
            </a:bodyPr>
            <a:lstStyle/>
            <a:p>
              <a:pPr algn="ctr"/>
              <a:r>
                <a:rPr lang="ja-JP" altLang="en-US" sz="1000" b="1" dirty="0" smtClean="0">
                  <a:solidFill>
                    <a:schemeClr val="tx2">
                      <a:lumMod val="25000"/>
                    </a:schemeClr>
                  </a:solidFill>
                </a:rPr>
                <a:t>ビックカメラと</a:t>
              </a:r>
              <a:endParaRPr lang="en-US" altLang="ja-JP" sz="1000" b="1" dirty="0" smtClean="0">
                <a:solidFill>
                  <a:schemeClr val="tx2">
                    <a:lumMod val="25000"/>
                  </a:schemeClr>
                </a:solidFill>
              </a:endParaRPr>
            </a:p>
            <a:p>
              <a:pPr algn="ctr"/>
              <a:r>
                <a:rPr lang="ja-JP" altLang="en-US" sz="1000" b="1" dirty="0" smtClean="0">
                  <a:solidFill>
                    <a:schemeClr val="tx2">
                      <a:lumMod val="25000"/>
                    </a:schemeClr>
                  </a:solidFill>
                </a:rPr>
                <a:t>ヨドバシカメラで購入</a:t>
              </a:r>
              <a:endParaRPr lang="en-US" altLang="ja-JP" sz="1000" b="1" dirty="0">
                <a:solidFill>
                  <a:schemeClr val="tx2">
                    <a:lumMod val="25000"/>
                  </a:schemeClr>
                </a:solidFill>
              </a:endParaRPr>
            </a:p>
          </p:txBody>
        </p:sp>
      </p:grpSp>
      <p:sp>
        <p:nvSpPr>
          <p:cNvPr id="26" name="ホームベース 25"/>
          <p:cNvSpPr/>
          <p:nvPr/>
        </p:nvSpPr>
        <p:spPr>
          <a:xfrm rot="5400000">
            <a:off x="-1163091" y="2364536"/>
            <a:ext cx="4995775" cy="2298699"/>
          </a:xfrm>
          <a:prstGeom prst="homePlate">
            <a:avLst>
              <a:gd name="adj" fmla="val 13628"/>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996" y="3467529"/>
            <a:ext cx="2097819" cy="1572655"/>
          </a:xfrm>
          <a:prstGeom prst="rect">
            <a:avLst/>
          </a:prstGeom>
          <a:effectLst>
            <a:glow rad="63500">
              <a:schemeClr val="tx2">
                <a:lumMod val="50000"/>
              </a:schemeClr>
            </a:glow>
          </a:effectLst>
        </p:spPr>
      </p:pic>
      <p:pic>
        <p:nvPicPr>
          <p:cNvPr id="6" name="図 5"/>
          <p:cNvPicPr>
            <a:picLocks noChangeAspect="1"/>
          </p:cNvPicPr>
          <p:nvPr/>
        </p:nvPicPr>
        <p:blipFill rotWithShape="1">
          <a:blip r:embed="rId4"/>
          <a:srcRect b="5017"/>
          <a:stretch/>
        </p:blipFill>
        <p:spPr>
          <a:xfrm>
            <a:off x="2626683" y="6848807"/>
            <a:ext cx="3105243" cy="1659073"/>
          </a:xfrm>
          <a:prstGeom prst="rect">
            <a:avLst/>
          </a:prstGeom>
          <a:effectLst>
            <a:glow rad="63500">
              <a:schemeClr val="tx2">
                <a:lumMod val="50000"/>
              </a:schemeClr>
            </a:glow>
          </a:effectLst>
        </p:spPr>
      </p:pic>
      <p:pic>
        <p:nvPicPr>
          <p:cNvPr id="15" name="図 14"/>
          <p:cNvPicPr>
            <a:picLocks noChangeAspect="1"/>
          </p:cNvPicPr>
          <p:nvPr/>
        </p:nvPicPr>
        <p:blipFill rotWithShape="1">
          <a:blip r:embed="rId5"/>
          <a:srcRect b="4187"/>
          <a:stretch/>
        </p:blipFill>
        <p:spPr>
          <a:xfrm>
            <a:off x="3688580" y="7874296"/>
            <a:ext cx="3020749" cy="1628025"/>
          </a:xfrm>
          <a:prstGeom prst="rect">
            <a:avLst/>
          </a:prstGeom>
          <a:effectLst>
            <a:glow rad="63500">
              <a:schemeClr val="tx2">
                <a:lumMod val="50000"/>
              </a:schemeClr>
            </a:glow>
          </a:effectLst>
        </p:spPr>
      </p:pic>
      <p:grpSp>
        <p:nvGrpSpPr>
          <p:cNvPr id="48" name="グループ化 47"/>
          <p:cNvGrpSpPr/>
          <p:nvPr/>
        </p:nvGrpSpPr>
        <p:grpSpPr>
          <a:xfrm>
            <a:off x="2466100" y="3611055"/>
            <a:ext cx="4888697" cy="3136477"/>
            <a:chOff x="2436619" y="892197"/>
            <a:chExt cx="4888697" cy="3136477"/>
          </a:xfrm>
        </p:grpSpPr>
        <p:grpSp>
          <p:nvGrpSpPr>
            <p:cNvPr id="36" name="グループ化 35"/>
            <p:cNvGrpSpPr/>
            <p:nvPr/>
          </p:nvGrpSpPr>
          <p:grpSpPr>
            <a:xfrm>
              <a:off x="2545338" y="892197"/>
              <a:ext cx="4251471" cy="1069438"/>
              <a:chOff x="2545338" y="826872"/>
              <a:chExt cx="4251471" cy="1069438"/>
            </a:xfrm>
          </p:grpSpPr>
          <p:grpSp>
            <p:nvGrpSpPr>
              <p:cNvPr id="31" name="グループ化 30"/>
              <p:cNvGrpSpPr/>
              <p:nvPr/>
            </p:nvGrpSpPr>
            <p:grpSpPr>
              <a:xfrm>
                <a:off x="2866168" y="826872"/>
                <a:ext cx="3609810" cy="1069438"/>
                <a:chOff x="2866168" y="826872"/>
                <a:chExt cx="3609810" cy="1069438"/>
              </a:xfrm>
            </p:grpSpPr>
            <p:pic>
              <p:nvPicPr>
                <p:cNvPr id="28" name="図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9835" y="835550"/>
                  <a:ext cx="1162476" cy="1060760"/>
                </a:xfrm>
                <a:prstGeom prst="rect">
                  <a:avLst/>
                </a:prstGeom>
              </p:spPr>
            </p:pic>
            <p:pic>
              <p:nvPicPr>
                <p:cNvPr id="29" name="図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13502" y="835550"/>
                  <a:ext cx="1162476" cy="1060760"/>
                </a:xfrm>
                <a:prstGeom prst="rect">
                  <a:avLst/>
                </a:prstGeom>
              </p:spPr>
            </p:pic>
            <p:pic>
              <p:nvPicPr>
                <p:cNvPr id="30" name="図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66168" y="826872"/>
                  <a:ext cx="1162476" cy="1060760"/>
                </a:xfrm>
                <a:prstGeom prst="rect">
                  <a:avLst/>
                </a:prstGeom>
              </p:spPr>
            </p:pic>
          </p:grpSp>
          <p:sp>
            <p:nvSpPr>
              <p:cNvPr id="27" name="テキスト ボックス 26"/>
              <p:cNvSpPr txBox="1"/>
              <p:nvPr/>
            </p:nvSpPr>
            <p:spPr>
              <a:xfrm>
                <a:off x="2545338" y="1056635"/>
                <a:ext cx="4251471" cy="830997"/>
              </a:xfrm>
              <a:prstGeom prst="rect">
                <a:avLst/>
              </a:prstGeom>
              <a:noFill/>
            </p:spPr>
            <p:txBody>
              <a:bodyPr wrap="square" rtlCol="0">
                <a:spAutoFit/>
              </a:bodyPr>
              <a:lstStyle/>
              <a:p>
                <a:pPr algn="ctr"/>
                <a:r>
                  <a:rPr kumimoji="1" lang="ja-JP" altLang="en-US" sz="2400" b="1" dirty="0" smtClean="0">
                    <a:effectLst>
                      <a:glow rad="127000">
                        <a:schemeClr val="bg1"/>
                      </a:glow>
                    </a:effectLst>
                  </a:rPr>
                  <a:t>オンラインを使用した</a:t>
                </a:r>
                <a:endParaRPr kumimoji="1" lang="en-US" altLang="ja-JP" sz="2400" b="1" dirty="0" smtClean="0">
                  <a:effectLst>
                    <a:glow rad="127000">
                      <a:schemeClr val="bg1"/>
                    </a:glow>
                  </a:effectLst>
                </a:endParaRPr>
              </a:p>
              <a:p>
                <a:pPr algn="ctr"/>
                <a:r>
                  <a:rPr kumimoji="1" lang="ja-JP" altLang="en-US" sz="2400" b="1" dirty="0" smtClean="0">
                    <a:effectLst>
                      <a:glow rad="127000">
                        <a:schemeClr val="bg1"/>
                      </a:glow>
                    </a:effectLst>
                  </a:rPr>
                  <a:t>ゲームを制作する際の注意点</a:t>
                </a:r>
                <a:endParaRPr kumimoji="1" lang="ja-JP" altLang="en-US" sz="2400" b="1" dirty="0">
                  <a:effectLst>
                    <a:glow rad="127000">
                      <a:schemeClr val="bg1"/>
                    </a:glow>
                  </a:effectLst>
                </a:endParaRPr>
              </a:p>
            </p:txBody>
          </p:sp>
        </p:grpSp>
        <p:grpSp>
          <p:nvGrpSpPr>
            <p:cNvPr id="47" name="グループ化 46"/>
            <p:cNvGrpSpPr/>
            <p:nvPr/>
          </p:nvGrpSpPr>
          <p:grpSpPr>
            <a:xfrm>
              <a:off x="2436619" y="1939328"/>
              <a:ext cx="4888697" cy="2089346"/>
              <a:chOff x="2436619" y="1939328"/>
              <a:chExt cx="4888697" cy="2089346"/>
            </a:xfrm>
          </p:grpSpPr>
          <p:sp>
            <p:nvSpPr>
              <p:cNvPr id="34" name="テキスト ボックス 33"/>
              <p:cNvSpPr txBox="1"/>
              <p:nvPr/>
            </p:nvSpPr>
            <p:spPr>
              <a:xfrm>
                <a:off x="2436619" y="1939328"/>
                <a:ext cx="4888697" cy="984885"/>
              </a:xfrm>
              <a:prstGeom prst="rect">
                <a:avLst/>
              </a:prstGeom>
              <a:noFill/>
            </p:spPr>
            <p:txBody>
              <a:bodyPr wrap="square" rtlCol="0">
                <a:spAutoFit/>
              </a:bodyPr>
              <a:lstStyle/>
              <a:p>
                <a:r>
                  <a:rPr lang="ja-JP" altLang="en-US" sz="2000" b="1" dirty="0" smtClean="0">
                    <a:effectLst>
                      <a:glow rad="63500">
                        <a:schemeClr val="accent2">
                          <a:lumMod val="50000"/>
                        </a:schemeClr>
                      </a:glow>
                    </a:effectLst>
                  </a:rPr>
                  <a:t>・オンライン専門の人は</a:t>
                </a:r>
                <a:r>
                  <a:rPr lang="en-US" altLang="ja-JP" sz="2000" b="1" dirty="0" smtClean="0">
                    <a:effectLst>
                      <a:glow rad="63500">
                        <a:schemeClr val="accent2">
                          <a:lumMod val="50000"/>
                        </a:schemeClr>
                      </a:glow>
                    </a:effectLst>
                  </a:rPr>
                  <a:t>1</a:t>
                </a:r>
                <a:r>
                  <a:rPr lang="ja-JP" altLang="en-US" sz="2000" b="1" dirty="0" smtClean="0">
                    <a:effectLst>
                      <a:glow rad="63500">
                        <a:schemeClr val="accent2">
                          <a:lumMod val="50000"/>
                        </a:schemeClr>
                      </a:glow>
                    </a:effectLst>
                  </a:rPr>
                  <a:t>人の方が◎</a:t>
                </a:r>
                <a:endParaRPr lang="en-US" altLang="ja-JP" sz="2000" b="1" dirty="0" smtClean="0">
                  <a:effectLst>
                    <a:glow rad="63500">
                      <a:schemeClr val="accent2">
                        <a:lumMod val="50000"/>
                      </a:schemeClr>
                    </a:glow>
                  </a:effectLst>
                </a:endParaRPr>
              </a:p>
              <a:p>
                <a:r>
                  <a:rPr lang="ja-JP" altLang="en-US" sz="2000" dirty="0">
                    <a:effectLst/>
                  </a:rPr>
                  <a:t>　</a:t>
                </a:r>
                <a:r>
                  <a:rPr lang="ja-JP" altLang="en-US" dirty="0" smtClean="0">
                    <a:effectLst/>
                  </a:rPr>
                  <a:t>→オンラインに特化して取り組める</a:t>
                </a:r>
                <a:endParaRPr lang="en-US" altLang="ja-JP" dirty="0" smtClean="0">
                  <a:effectLst/>
                </a:endParaRPr>
              </a:p>
              <a:p>
                <a:r>
                  <a:rPr lang="ja-JP" altLang="en-US" dirty="0">
                    <a:effectLst/>
                  </a:rPr>
                  <a:t>　</a:t>
                </a:r>
                <a:r>
                  <a:rPr lang="ja-JP" altLang="en-US" dirty="0"/>
                  <a:t> →</a:t>
                </a:r>
                <a:r>
                  <a:rPr lang="ja-JP" altLang="en-US" dirty="0" smtClean="0">
                    <a:effectLst/>
                  </a:rPr>
                  <a:t>効率良く作業に取り組める</a:t>
                </a:r>
                <a:endParaRPr lang="en-US" altLang="ja-JP" dirty="0" smtClean="0">
                  <a:effectLst/>
                </a:endParaRPr>
              </a:p>
            </p:txBody>
          </p:sp>
          <p:sp>
            <p:nvSpPr>
              <p:cNvPr id="37" name="テキスト ボックス 36"/>
              <p:cNvSpPr txBox="1"/>
              <p:nvPr/>
            </p:nvSpPr>
            <p:spPr>
              <a:xfrm>
                <a:off x="2436619" y="3013011"/>
                <a:ext cx="4293715" cy="1015663"/>
              </a:xfrm>
              <a:prstGeom prst="rect">
                <a:avLst/>
              </a:prstGeom>
              <a:noFill/>
            </p:spPr>
            <p:txBody>
              <a:bodyPr wrap="square" rtlCol="0">
                <a:spAutoFit/>
              </a:bodyPr>
              <a:lstStyle/>
              <a:p>
                <a:r>
                  <a:rPr lang="ja-JP" altLang="en-US" sz="2000" b="1" dirty="0" smtClean="0">
                    <a:effectLst>
                      <a:glow rad="63500">
                        <a:schemeClr val="accent2">
                          <a:lumMod val="50000"/>
                        </a:schemeClr>
                      </a:glow>
                    </a:effectLst>
                  </a:rPr>
                  <a:t>・オンラインに終わりはない</a:t>
                </a:r>
                <a:endParaRPr lang="en-US" altLang="ja-JP" sz="2000" b="1" dirty="0" smtClean="0">
                  <a:effectLst>
                    <a:glow rad="63500">
                      <a:schemeClr val="accent2">
                        <a:lumMod val="50000"/>
                      </a:schemeClr>
                    </a:glow>
                  </a:effectLst>
                </a:endParaRPr>
              </a:p>
              <a:p>
                <a:r>
                  <a:rPr lang="ja-JP" altLang="en-US" sz="2000" b="1" dirty="0">
                    <a:effectLst/>
                  </a:rPr>
                  <a:t>　</a:t>
                </a:r>
                <a:r>
                  <a:rPr lang="ja-JP" altLang="en-US" dirty="0" smtClean="0">
                    <a:effectLst/>
                  </a:rPr>
                  <a:t>→バグ修正、どこまで軽くできるか</a:t>
                </a:r>
                <a:r>
                  <a:rPr lang="en-US" altLang="ja-JP" dirty="0" smtClean="0">
                    <a:effectLst/>
                  </a:rPr>
                  <a:t>…</a:t>
                </a:r>
              </a:p>
              <a:p>
                <a:r>
                  <a:rPr lang="ja-JP" altLang="en-US" sz="2000" b="1" dirty="0">
                    <a:effectLst/>
                  </a:rPr>
                  <a:t>　</a:t>
                </a:r>
                <a:r>
                  <a:rPr lang="ja-JP" altLang="en-US" sz="2000" b="1" dirty="0" smtClean="0">
                    <a:effectLst/>
                  </a:rPr>
                  <a:t>　</a:t>
                </a:r>
                <a:r>
                  <a:rPr lang="ja-JP" altLang="en-US" dirty="0" smtClean="0">
                    <a:effectLst/>
                  </a:rPr>
                  <a:t>ひたすら研究あるのみ。</a:t>
                </a:r>
                <a:endParaRPr lang="en-US" altLang="ja-JP" sz="2000" b="1" dirty="0">
                  <a:effectLst/>
                </a:endParaRPr>
              </a:p>
            </p:txBody>
          </p:sp>
        </p:grpSp>
      </p:grpSp>
      <p:grpSp>
        <p:nvGrpSpPr>
          <p:cNvPr id="45" name="グループ化 44"/>
          <p:cNvGrpSpPr/>
          <p:nvPr/>
        </p:nvGrpSpPr>
        <p:grpSpPr>
          <a:xfrm>
            <a:off x="2524504" y="902137"/>
            <a:ext cx="4332393" cy="2780542"/>
            <a:chOff x="7711469" y="6568315"/>
            <a:chExt cx="4332393" cy="2780542"/>
          </a:xfrm>
        </p:grpSpPr>
        <p:grpSp>
          <p:nvGrpSpPr>
            <p:cNvPr id="40" name="グループ化 39"/>
            <p:cNvGrpSpPr/>
            <p:nvPr/>
          </p:nvGrpSpPr>
          <p:grpSpPr>
            <a:xfrm>
              <a:off x="10417977" y="7128179"/>
              <a:ext cx="1625885" cy="2220678"/>
              <a:chOff x="5293579" y="1540692"/>
              <a:chExt cx="1625885" cy="2220678"/>
            </a:xfrm>
          </p:grpSpPr>
          <p:sp>
            <p:nvSpPr>
              <p:cNvPr id="32" name="テキスト ボックス 31"/>
              <p:cNvSpPr txBox="1"/>
              <p:nvPr/>
            </p:nvSpPr>
            <p:spPr>
              <a:xfrm>
                <a:off x="5293579" y="3238150"/>
                <a:ext cx="1625885" cy="523220"/>
              </a:xfrm>
              <a:prstGeom prst="rect">
                <a:avLst/>
              </a:prstGeom>
              <a:noFill/>
            </p:spPr>
            <p:txBody>
              <a:bodyPr wrap="square" rtlCol="0">
                <a:spAutoFit/>
              </a:bodyPr>
              <a:lstStyle/>
              <a:p>
                <a:pPr algn="ctr"/>
                <a:r>
                  <a:rPr kumimoji="1" lang="ja-JP" altLang="en-US" sz="1400" b="1" dirty="0" smtClean="0">
                    <a:effectLst>
                      <a:glow rad="63500">
                        <a:schemeClr val="bg1">
                          <a:alpha val="40000"/>
                        </a:schemeClr>
                      </a:glow>
                    </a:effectLst>
                  </a:rPr>
                  <a:t>オンライン担当</a:t>
                </a:r>
                <a:endParaRPr kumimoji="1" lang="en-US" altLang="ja-JP" sz="1400" b="1" dirty="0" smtClean="0">
                  <a:effectLst>
                    <a:glow rad="63500">
                      <a:schemeClr val="bg1">
                        <a:alpha val="40000"/>
                      </a:schemeClr>
                    </a:glow>
                  </a:effectLst>
                </a:endParaRPr>
              </a:p>
              <a:p>
                <a:pPr algn="ctr"/>
                <a:r>
                  <a:rPr kumimoji="1" lang="ja-JP" altLang="en-US" sz="1400" b="1" dirty="0" smtClean="0">
                    <a:effectLst>
                      <a:glow rad="63500">
                        <a:schemeClr val="bg1">
                          <a:alpha val="40000"/>
                        </a:schemeClr>
                      </a:glow>
                    </a:effectLst>
                  </a:rPr>
                  <a:t>早川氏</a:t>
                </a:r>
                <a:endParaRPr kumimoji="1" lang="en-US" altLang="ja-JP" sz="1400" b="1" dirty="0">
                  <a:effectLst>
                    <a:glow rad="63500">
                      <a:schemeClr val="bg1">
                        <a:alpha val="40000"/>
                      </a:schemeClr>
                    </a:glow>
                  </a:effectLst>
                </a:endParaRPr>
              </a:p>
            </p:txBody>
          </p:sp>
          <p:pic>
            <p:nvPicPr>
              <p:cNvPr id="18" name="図 17"/>
              <p:cNvPicPr>
                <a:picLocks noChangeAspect="1"/>
              </p:cNvPicPr>
              <p:nvPr/>
            </p:nvPicPr>
            <p:blipFill rotWithShape="1">
              <a:blip r:embed="rId8" cstate="print">
                <a:extLst>
                  <a:ext uri="{28A0092B-C50C-407E-A947-70E740481C1C}">
                    <a14:useLocalDpi xmlns:a14="http://schemas.microsoft.com/office/drawing/2010/main" val="0"/>
                  </a:ext>
                </a:extLst>
              </a:blip>
              <a:srcRect l="28088" t="16747" r="21245" b="29233"/>
              <a:stretch/>
            </p:blipFill>
            <p:spPr>
              <a:xfrm>
                <a:off x="5530377" y="1540692"/>
                <a:ext cx="1143146" cy="1625059"/>
              </a:xfrm>
              <a:prstGeom prst="rect">
                <a:avLst/>
              </a:prstGeom>
              <a:effectLst>
                <a:glow rad="63500">
                  <a:schemeClr val="tx2">
                    <a:lumMod val="50000"/>
                  </a:schemeClr>
                </a:glow>
              </a:effectLst>
            </p:spPr>
          </p:pic>
        </p:grpSp>
        <p:grpSp>
          <p:nvGrpSpPr>
            <p:cNvPr id="44" name="グループ化 43"/>
            <p:cNvGrpSpPr/>
            <p:nvPr/>
          </p:nvGrpSpPr>
          <p:grpSpPr>
            <a:xfrm>
              <a:off x="7875611" y="6568315"/>
              <a:ext cx="4061040" cy="816949"/>
              <a:chOff x="7875611" y="6568315"/>
              <a:chExt cx="4061040" cy="816949"/>
            </a:xfrm>
          </p:grpSpPr>
          <p:pic>
            <p:nvPicPr>
              <p:cNvPr id="41" name="図 40"/>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0" b="100000" l="0" r="64500">
                            <a14:foregroundMark x1="32500" y1="9836" x2="32500" y2="9836"/>
                            <a14:foregroundMark x1="40000" y1="12022" x2="40000" y2="12022"/>
                            <a14:foregroundMark x1="38000" y1="9563" x2="38000" y2="9563"/>
                            <a14:foregroundMark x1="48000" y1="9016" x2="48000" y2="9016"/>
                          </a14:backgroundRemoval>
                        </a14:imgEffect>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r="34297" b="28361"/>
              <a:stretch/>
            </p:blipFill>
            <p:spPr>
              <a:xfrm>
                <a:off x="7875611" y="6568315"/>
                <a:ext cx="818856" cy="816949"/>
              </a:xfrm>
              <a:prstGeom prst="rect">
                <a:avLst/>
              </a:prstGeom>
            </p:spPr>
          </p:pic>
          <p:sp>
            <p:nvSpPr>
              <p:cNvPr id="39" name="テキスト ボックス 38"/>
              <p:cNvSpPr txBox="1"/>
              <p:nvPr/>
            </p:nvSpPr>
            <p:spPr>
              <a:xfrm>
                <a:off x="8569685" y="6656472"/>
                <a:ext cx="3366966" cy="461665"/>
              </a:xfrm>
              <a:prstGeom prst="rect">
                <a:avLst/>
              </a:prstGeom>
              <a:noFill/>
              <a:ln w="19050">
                <a:noFill/>
              </a:ln>
            </p:spPr>
            <p:txBody>
              <a:bodyPr wrap="square" rtlCol="0">
                <a:spAutoFit/>
              </a:bodyPr>
              <a:lstStyle/>
              <a:p>
                <a:pPr algn="ctr"/>
                <a:r>
                  <a:rPr kumimoji="1" lang="ja-JP" altLang="en-US" sz="2400" b="1" dirty="0" smtClean="0">
                    <a:effectLst>
                      <a:glow rad="127000">
                        <a:schemeClr val="bg1"/>
                      </a:glow>
                    </a:effectLst>
                  </a:rPr>
                  <a:t>制作者からアドバイス</a:t>
                </a:r>
                <a:endParaRPr kumimoji="1" lang="ja-JP" altLang="en-US" sz="2400" b="1" dirty="0">
                  <a:effectLst>
                    <a:glow rad="127000">
                      <a:schemeClr val="bg1"/>
                    </a:glow>
                  </a:effectLst>
                </a:endParaRPr>
              </a:p>
            </p:txBody>
          </p:sp>
        </p:grpSp>
        <p:grpSp>
          <p:nvGrpSpPr>
            <p:cNvPr id="43" name="グループ化 42"/>
            <p:cNvGrpSpPr/>
            <p:nvPr/>
          </p:nvGrpSpPr>
          <p:grpSpPr>
            <a:xfrm>
              <a:off x="7711469" y="7385169"/>
              <a:ext cx="2873902" cy="1825992"/>
              <a:chOff x="7711469" y="7385169"/>
              <a:chExt cx="2873902" cy="1825992"/>
            </a:xfrm>
          </p:grpSpPr>
          <p:sp>
            <p:nvSpPr>
              <p:cNvPr id="25" name="テキスト ボックス 24"/>
              <p:cNvSpPr txBox="1"/>
              <p:nvPr/>
            </p:nvSpPr>
            <p:spPr>
              <a:xfrm>
                <a:off x="7711469" y="7530944"/>
                <a:ext cx="2873902" cy="1569660"/>
              </a:xfrm>
              <a:prstGeom prst="rect">
                <a:avLst/>
              </a:prstGeom>
              <a:noFill/>
            </p:spPr>
            <p:txBody>
              <a:bodyPr wrap="square" rtlCol="0">
                <a:spAutoFit/>
              </a:bodyPr>
              <a:lstStyle/>
              <a:p>
                <a:pPr algn="ctr"/>
                <a:r>
                  <a:rPr kumimoji="1" lang="ja-JP" altLang="en-US" sz="2400" b="1" dirty="0" smtClean="0">
                    <a:effectLst>
                      <a:glow rad="139700">
                        <a:schemeClr val="accent5">
                          <a:satMod val="175000"/>
                          <a:alpha val="40000"/>
                        </a:schemeClr>
                      </a:glow>
                    </a:effectLst>
                  </a:rPr>
                  <a:t>制作期間の</a:t>
                </a:r>
                <a:endParaRPr kumimoji="1" lang="en-US" altLang="ja-JP" sz="2400" b="1" dirty="0" smtClean="0">
                  <a:effectLst>
                    <a:glow rad="139700">
                      <a:schemeClr val="accent5">
                        <a:satMod val="175000"/>
                        <a:alpha val="40000"/>
                      </a:schemeClr>
                    </a:glow>
                  </a:effectLst>
                </a:endParaRPr>
              </a:p>
              <a:p>
                <a:pPr algn="ctr"/>
                <a:r>
                  <a:rPr kumimoji="1" lang="ja-JP" altLang="en-US" sz="2400" b="1" dirty="0" smtClean="0">
                    <a:effectLst>
                      <a:glow rad="139700">
                        <a:schemeClr val="accent5">
                          <a:satMod val="175000"/>
                          <a:alpha val="40000"/>
                        </a:schemeClr>
                      </a:glow>
                    </a:effectLst>
                  </a:rPr>
                  <a:t>全てを</a:t>
                </a:r>
                <a:endParaRPr kumimoji="1" lang="en-US" altLang="ja-JP" sz="2400" b="1" dirty="0" smtClean="0">
                  <a:effectLst>
                    <a:glow rad="139700">
                      <a:schemeClr val="accent5">
                        <a:satMod val="175000"/>
                        <a:alpha val="40000"/>
                      </a:schemeClr>
                    </a:glow>
                  </a:effectLst>
                </a:endParaRPr>
              </a:p>
              <a:p>
                <a:pPr algn="ctr"/>
                <a:r>
                  <a:rPr kumimoji="1" lang="ja-JP" altLang="en-US" sz="2400" b="1" dirty="0" smtClean="0">
                    <a:effectLst>
                      <a:glow rad="139700">
                        <a:schemeClr val="accent5">
                          <a:satMod val="175000"/>
                          <a:alpha val="40000"/>
                        </a:schemeClr>
                      </a:glow>
                    </a:effectLst>
                  </a:rPr>
                  <a:t>オンラインに</a:t>
                </a:r>
                <a:endParaRPr kumimoji="1" lang="en-US" altLang="ja-JP" sz="2400" b="1" dirty="0" smtClean="0">
                  <a:effectLst>
                    <a:glow rad="139700">
                      <a:schemeClr val="accent5">
                        <a:satMod val="175000"/>
                        <a:alpha val="40000"/>
                      </a:schemeClr>
                    </a:glow>
                  </a:effectLst>
                </a:endParaRPr>
              </a:p>
              <a:p>
                <a:pPr algn="ctr"/>
                <a:r>
                  <a:rPr lang="ja-JP" altLang="en-US" sz="2400" b="1" dirty="0" smtClean="0">
                    <a:effectLst>
                      <a:glow rad="139700">
                        <a:schemeClr val="accent5">
                          <a:satMod val="175000"/>
                          <a:alpha val="40000"/>
                        </a:schemeClr>
                      </a:glow>
                    </a:effectLst>
                  </a:rPr>
                  <a:t>かける覚悟で。</a:t>
                </a:r>
                <a:endParaRPr kumimoji="1" lang="en-US" altLang="ja-JP" sz="2400" b="1" dirty="0">
                  <a:effectLst>
                    <a:glow rad="139700">
                      <a:schemeClr val="accent5">
                        <a:satMod val="175000"/>
                        <a:alpha val="40000"/>
                      </a:schemeClr>
                    </a:glow>
                  </a:effectLst>
                </a:endParaRPr>
              </a:p>
            </p:txBody>
          </p:sp>
          <p:sp>
            <p:nvSpPr>
              <p:cNvPr id="42" name="四角形吹き出し 41"/>
              <p:cNvSpPr/>
              <p:nvPr/>
            </p:nvSpPr>
            <p:spPr>
              <a:xfrm>
                <a:off x="7875611" y="7385169"/>
                <a:ext cx="2431323" cy="1825992"/>
              </a:xfrm>
              <a:prstGeom prst="wedgeRectCallout">
                <a:avLst>
                  <a:gd name="adj1" fmla="val 60324"/>
                  <a:gd name="adj2" fmla="val -40807"/>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6" name="テキスト ボックス 45"/>
          <p:cNvSpPr txBox="1"/>
          <p:nvPr/>
        </p:nvSpPr>
        <p:spPr>
          <a:xfrm>
            <a:off x="4860758" y="9613597"/>
            <a:ext cx="2265906" cy="307777"/>
          </a:xfrm>
          <a:prstGeom prst="rect">
            <a:avLst/>
          </a:prstGeom>
          <a:noFill/>
        </p:spPr>
        <p:txBody>
          <a:bodyPr wrap="square" rtlCol="0">
            <a:spAutoFit/>
          </a:bodyPr>
          <a:lstStyle/>
          <a:p>
            <a:r>
              <a:rPr lang="en-US" altLang="ja-JP" sz="1400" dirty="0" smtClean="0">
                <a:effectLst>
                  <a:glow rad="127000">
                    <a:schemeClr val="tx2">
                      <a:lumMod val="10000"/>
                    </a:schemeClr>
                  </a:glow>
                </a:effectLst>
              </a:rPr>
              <a:t>※</a:t>
            </a:r>
            <a:r>
              <a:rPr lang="ja-JP" altLang="en-US" sz="1400" dirty="0" smtClean="0">
                <a:effectLst>
                  <a:glow rad="127000">
                    <a:schemeClr val="tx2">
                      <a:lumMod val="10000"/>
                    </a:schemeClr>
                  </a:glow>
                </a:effectLst>
              </a:rPr>
              <a:t>実際のデバック画面</a:t>
            </a:r>
            <a:endParaRPr lang="en-US" altLang="ja-JP" sz="1400" dirty="0" smtClean="0">
              <a:effectLst>
                <a:glow rad="127000">
                  <a:schemeClr val="tx2">
                    <a:lumMod val="10000"/>
                  </a:schemeClr>
                </a:glow>
              </a:effectLst>
            </a:endParaRPr>
          </a:p>
        </p:txBody>
      </p:sp>
      <p:sp>
        <p:nvSpPr>
          <p:cNvPr id="4" name="テキスト ボックス 3"/>
          <p:cNvSpPr txBox="1"/>
          <p:nvPr/>
        </p:nvSpPr>
        <p:spPr>
          <a:xfrm>
            <a:off x="193183" y="1080815"/>
            <a:ext cx="2290964" cy="2308324"/>
          </a:xfrm>
          <a:prstGeom prst="rect">
            <a:avLst/>
          </a:prstGeom>
          <a:noFill/>
        </p:spPr>
        <p:txBody>
          <a:bodyPr wrap="square" rtlCol="0">
            <a:spAutoFit/>
          </a:bodyPr>
          <a:lstStyle/>
          <a:p>
            <a:r>
              <a:rPr lang="ja-JP" altLang="en-US" sz="1600" dirty="0" smtClean="0"/>
              <a:t>ケーブル等は</a:t>
            </a:r>
            <a:r>
              <a:rPr lang="ja-JP" altLang="en-US" sz="1600" b="1" dirty="0" smtClean="0">
                <a:effectLst>
                  <a:glow rad="139700">
                    <a:schemeClr val="accent3">
                      <a:satMod val="175000"/>
                      <a:alpha val="40000"/>
                    </a:schemeClr>
                  </a:glow>
                </a:effectLst>
              </a:rPr>
              <a:t>全て</a:t>
            </a:r>
            <a:endParaRPr lang="en-US" altLang="ja-JP" sz="1600" b="1" dirty="0" smtClean="0">
              <a:effectLst>
                <a:glow rad="139700">
                  <a:schemeClr val="accent3">
                    <a:satMod val="175000"/>
                    <a:alpha val="40000"/>
                  </a:schemeClr>
                </a:glow>
              </a:effectLst>
            </a:endParaRPr>
          </a:p>
          <a:p>
            <a:r>
              <a:rPr lang="ja-JP" altLang="en-US" sz="1600" b="1" dirty="0" smtClean="0">
                <a:effectLst>
                  <a:glow rad="139700">
                    <a:schemeClr val="accent3">
                      <a:satMod val="175000"/>
                      <a:alpha val="40000"/>
                    </a:schemeClr>
                  </a:glow>
                </a:effectLst>
              </a:rPr>
              <a:t>チーム負担</a:t>
            </a:r>
            <a:r>
              <a:rPr lang="ja-JP" altLang="en-US" sz="1600" dirty="0" smtClean="0"/>
              <a:t>。</a:t>
            </a:r>
            <a:endParaRPr lang="en-US" altLang="ja-JP" sz="1600" dirty="0" smtClean="0"/>
          </a:p>
          <a:p>
            <a:r>
              <a:rPr lang="ja-JP" altLang="en-US" sz="1600" dirty="0" smtClean="0"/>
              <a:t>かなり値段は張った</a:t>
            </a:r>
            <a:endParaRPr lang="en-US" altLang="ja-JP" sz="1600" dirty="0" smtClean="0"/>
          </a:p>
          <a:p>
            <a:r>
              <a:rPr lang="ja-JP" altLang="en-US" sz="1600" dirty="0" smtClean="0"/>
              <a:t>ものの、</a:t>
            </a:r>
            <a:r>
              <a:rPr lang="ja-JP" altLang="en-US" sz="1600" b="1" dirty="0" smtClean="0">
                <a:effectLst>
                  <a:glow rad="139700">
                    <a:schemeClr val="accent5">
                      <a:satMod val="175000"/>
                      <a:alpha val="40000"/>
                    </a:schemeClr>
                  </a:glow>
                </a:effectLst>
              </a:rPr>
              <a:t>快適な環境で</a:t>
            </a:r>
            <a:endParaRPr lang="en-US" altLang="ja-JP" sz="1600" b="1" dirty="0" smtClean="0">
              <a:effectLst>
                <a:glow rad="139700">
                  <a:schemeClr val="accent5">
                    <a:satMod val="175000"/>
                    <a:alpha val="40000"/>
                  </a:schemeClr>
                </a:glow>
              </a:effectLst>
            </a:endParaRPr>
          </a:p>
          <a:p>
            <a:r>
              <a:rPr lang="ja-JP" altLang="en-US" sz="1600" b="1" dirty="0" smtClean="0">
                <a:effectLst>
                  <a:glow rad="139700">
                    <a:schemeClr val="accent5">
                      <a:satMod val="175000"/>
                      <a:alpha val="40000"/>
                    </a:schemeClr>
                  </a:glow>
                </a:effectLst>
              </a:rPr>
              <a:t>オンラインの確認を</a:t>
            </a:r>
            <a:endParaRPr lang="en-US" altLang="ja-JP" sz="1600" b="1" dirty="0" smtClean="0">
              <a:effectLst>
                <a:glow rad="139700">
                  <a:schemeClr val="accent5">
                    <a:satMod val="175000"/>
                    <a:alpha val="40000"/>
                  </a:schemeClr>
                </a:glow>
              </a:effectLst>
            </a:endParaRPr>
          </a:p>
          <a:p>
            <a:r>
              <a:rPr lang="ja-JP" altLang="en-US" sz="1600" b="1" dirty="0" smtClean="0">
                <a:effectLst>
                  <a:glow rad="139700">
                    <a:schemeClr val="accent5">
                      <a:satMod val="175000"/>
                      <a:alpha val="40000"/>
                    </a:schemeClr>
                  </a:glow>
                </a:effectLst>
              </a:rPr>
              <a:t>することが可能</a:t>
            </a:r>
            <a:r>
              <a:rPr lang="ja-JP" altLang="en-US" sz="1600" dirty="0" smtClean="0"/>
              <a:t>に！</a:t>
            </a:r>
            <a:endParaRPr lang="en-US" altLang="ja-JP" sz="1600" dirty="0" smtClean="0"/>
          </a:p>
          <a:p>
            <a:r>
              <a:rPr lang="en-US" altLang="ja-JP" sz="1600" b="1" dirty="0" smtClean="0"/>
              <a:t>( LAN</a:t>
            </a:r>
            <a:r>
              <a:rPr lang="ja-JP" altLang="en-US" sz="1600" b="1" dirty="0" smtClean="0"/>
              <a:t>ハブ、</a:t>
            </a:r>
            <a:endParaRPr lang="en-US" altLang="ja-JP" sz="1600" b="1" dirty="0" smtClean="0"/>
          </a:p>
          <a:p>
            <a:r>
              <a:rPr lang="ja-JP" altLang="en-US" sz="1600" b="1" dirty="0" smtClean="0"/>
              <a:t>  </a:t>
            </a:r>
            <a:r>
              <a:rPr lang="en-US" altLang="ja-JP" sz="1600" b="1" dirty="0" smtClean="0"/>
              <a:t>LAN</a:t>
            </a:r>
            <a:r>
              <a:rPr lang="ja-JP" altLang="en-US" sz="1600" b="1" dirty="0" smtClean="0"/>
              <a:t>ケーブル</a:t>
            </a:r>
            <a:r>
              <a:rPr lang="en-US" altLang="ja-JP" sz="1600" b="1" dirty="0" smtClean="0"/>
              <a:t>20</a:t>
            </a:r>
            <a:r>
              <a:rPr lang="ja-JP" altLang="en-US" sz="1600" b="1" dirty="0" smtClean="0"/>
              <a:t>ｍは</a:t>
            </a:r>
            <a:endParaRPr lang="en-US" altLang="ja-JP" sz="1600" b="1" dirty="0" smtClean="0"/>
          </a:p>
          <a:p>
            <a:r>
              <a:rPr lang="ja-JP" altLang="en-US" sz="1600" b="1" dirty="0" smtClean="0"/>
              <a:t>学校へ寄付済み </a:t>
            </a:r>
            <a:r>
              <a:rPr lang="en-US" altLang="ja-JP" sz="1600" b="1" dirty="0" smtClean="0"/>
              <a:t>)</a:t>
            </a:r>
            <a:endParaRPr kumimoji="1" lang="en-US" altLang="ja-JP" sz="1600" b="1" dirty="0" smtClean="0"/>
          </a:p>
        </p:txBody>
      </p:sp>
      <p:sp>
        <p:nvSpPr>
          <p:cNvPr id="49" name="テキスト ボックス 48"/>
          <p:cNvSpPr txBox="1"/>
          <p:nvPr/>
        </p:nvSpPr>
        <p:spPr>
          <a:xfrm>
            <a:off x="193183" y="5115676"/>
            <a:ext cx="2290964" cy="584775"/>
          </a:xfrm>
          <a:prstGeom prst="rect">
            <a:avLst/>
          </a:prstGeom>
          <a:noFill/>
        </p:spPr>
        <p:txBody>
          <a:bodyPr wrap="square" rtlCol="0">
            <a:spAutoFit/>
          </a:bodyPr>
          <a:lstStyle/>
          <a:p>
            <a:r>
              <a:rPr kumimoji="1" lang="ja-JP" altLang="en-US" sz="1600" dirty="0" smtClean="0"/>
              <a:t>配線をつなぐ</a:t>
            </a:r>
            <a:endParaRPr kumimoji="1" lang="en-US" altLang="ja-JP" sz="1600" dirty="0" smtClean="0"/>
          </a:p>
          <a:p>
            <a:r>
              <a:rPr lang="ja-JP" altLang="en-US" sz="1600" dirty="0" smtClean="0"/>
              <a:t>オンライン担当 早川氏</a:t>
            </a:r>
            <a:endParaRPr kumimoji="1" lang="en-US" altLang="ja-JP" sz="1600" dirty="0" smtClean="0"/>
          </a:p>
        </p:txBody>
      </p:sp>
    </p:spTree>
    <p:extLst>
      <p:ext uri="{BB962C8B-B14F-4D97-AF65-F5344CB8AC3E}">
        <p14:creationId xmlns:p14="http://schemas.microsoft.com/office/powerpoint/2010/main" val="21324828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380288" y="351014"/>
            <a:ext cx="5915025" cy="6285266"/>
          </a:xfrm>
        </p:spPr>
        <p:txBody>
          <a:bodyPr/>
          <a:lstStyle/>
          <a:p>
            <a:r>
              <a:rPr kumimoji="1" lang="ja-JP" altLang="en-US" dirty="0" smtClean="0">
                <a:solidFill>
                  <a:schemeClr val="tx2">
                    <a:lumMod val="10000"/>
                  </a:schemeClr>
                </a:solidFill>
              </a:rPr>
              <a:t>あらかじめ模型を制作</a:t>
            </a:r>
            <a:r>
              <a:rPr lang="ja-JP" altLang="en-US" dirty="0" smtClean="0">
                <a:solidFill>
                  <a:schemeClr val="tx2">
                    <a:lumMod val="10000"/>
                  </a:schemeClr>
                </a:solidFill>
              </a:rPr>
              <a:t>してから、本番</a:t>
            </a:r>
            <a:endParaRPr lang="en-US" altLang="ja-JP" dirty="0">
              <a:solidFill>
                <a:schemeClr val="tx2">
                  <a:lumMod val="10000"/>
                </a:schemeClr>
              </a:solidFill>
            </a:endParaRPr>
          </a:p>
          <a:p>
            <a:r>
              <a:rPr lang="ja-JP" altLang="en-US" dirty="0" smtClean="0">
                <a:solidFill>
                  <a:schemeClr val="tx2">
                    <a:lumMod val="10000"/>
                  </a:schemeClr>
                </a:solidFill>
              </a:rPr>
              <a:t>前日にいろいろアイデアを振り絞り、なんとか制作</a:t>
            </a:r>
            <a:endParaRPr lang="en-US" altLang="ja-JP" dirty="0" smtClean="0">
              <a:solidFill>
                <a:schemeClr val="tx2">
                  <a:lumMod val="10000"/>
                </a:schemeClr>
              </a:solidFill>
            </a:endParaRPr>
          </a:p>
          <a:p>
            <a:r>
              <a:rPr lang="ja-JP" altLang="en-US" dirty="0" smtClean="0">
                <a:solidFill>
                  <a:schemeClr val="tx2">
                    <a:lumMod val="10000"/>
                  </a:schemeClr>
                </a:solidFill>
              </a:rPr>
              <a:t>ネットワーク機器</a:t>
            </a:r>
            <a:endParaRPr lang="en-US" altLang="ja-JP" dirty="0" smtClean="0">
              <a:solidFill>
                <a:schemeClr val="tx2">
                  <a:lumMod val="10000"/>
                </a:schemeClr>
              </a:solidFill>
            </a:endParaRPr>
          </a:p>
          <a:p>
            <a:endParaRPr lang="en-US" altLang="ja-JP" dirty="0">
              <a:solidFill>
                <a:schemeClr val="tx2">
                  <a:lumMod val="10000"/>
                </a:schemeClr>
              </a:solidFill>
            </a:endParaRPr>
          </a:p>
          <a:p>
            <a:r>
              <a:rPr lang="ja-JP" altLang="en-US" dirty="0" smtClean="0">
                <a:solidFill>
                  <a:schemeClr val="tx2">
                    <a:lumMod val="10000"/>
                  </a:schemeClr>
                </a:solidFill>
              </a:rPr>
              <a:t>カラーボード</a:t>
            </a:r>
            <a:endParaRPr lang="en-US" altLang="ja-JP" dirty="0" smtClean="0">
              <a:solidFill>
                <a:schemeClr val="tx2">
                  <a:lumMod val="10000"/>
                </a:schemeClr>
              </a:solidFill>
            </a:endParaRPr>
          </a:p>
          <a:p>
            <a:r>
              <a:rPr lang="ja-JP" altLang="en-US" dirty="0" smtClean="0">
                <a:solidFill>
                  <a:schemeClr val="tx2">
                    <a:lumMod val="10000"/>
                  </a:schemeClr>
                </a:solidFill>
              </a:rPr>
              <a:t>発</a:t>
            </a:r>
            <a:r>
              <a:rPr lang="ja-JP" altLang="en-US" dirty="0">
                <a:solidFill>
                  <a:schemeClr val="tx2">
                    <a:lumMod val="10000"/>
                  </a:schemeClr>
                </a:solidFill>
              </a:rPr>
              <a:t>泡</a:t>
            </a:r>
            <a:r>
              <a:rPr lang="ja-JP" altLang="en-US" dirty="0" smtClean="0">
                <a:solidFill>
                  <a:schemeClr val="tx2">
                    <a:lumMod val="10000"/>
                  </a:schemeClr>
                </a:solidFill>
              </a:rPr>
              <a:t>スチロール</a:t>
            </a:r>
            <a:endParaRPr lang="en-US" altLang="ja-JP" dirty="0" smtClean="0">
              <a:solidFill>
                <a:schemeClr val="tx2">
                  <a:lumMod val="10000"/>
                </a:schemeClr>
              </a:solidFill>
            </a:endParaRPr>
          </a:p>
          <a:p>
            <a:r>
              <a:rPr lang="ja-JP" altLang="en-US" dirty="0" smtClean="0">
                <a:solidFill>
                  <a:schemeClr val="tx2">
                    <a:lumMod val="10000"/>
                  </a:schemeClr>
                </a:solidFill>
              </a:rPr>
              <a:t>アクリル絵の具</a:t>
            </a:r>
            <a:r>
              <a:rPr lang="en-US" altLang="ja-JP" dirty="0" smtClean="0">
                <a:solidFill>
                  <a:schemeClr val="tx2">
                    <a:lumMod val="10000"/>
                  </a:schemeClr>
                </a:solidFill>
              </a:rPr>
              <a:t>10</a:t>
            </a:r>
            <a:r>
              <a:rPr lang="ja-JP" altLang="en-US" dirty="0" smtClean="0">
                <a:solidFill>
                  <a:schemeClr val="tx2">
                    <a:lumMod val="10000"/>
                  </a:schemeClr>
                </a:solidFill>
              </a:rPr>
              <a:t>本？</a:t>
            </a:r>
            <a:endParaRPr lang="en-US" altLang="ja-JP" dirty="0" smtClean="0">
              <a:solidFill>
                <a:schemeClr val="tx2">
                  <a:lumMod val="10000"/>
                </a:schemeClr>
              </a:solidFill>
            </a:endParaRPr>
          </a:p>
          <a:p>
            <a:r>
              <a:rPr lang="ja-JP" altLang="en-US" dirty="0" smtClean="0">
                <a:solidFill>
                  <a:schemeClr val="tx2">
                    <a:lumMod val="10000"/>
                  </a:schemeClr>
                </a:solidFill>
              </a:rPr>
              <a:t>ペンキ</a:t>
            </a:r>
            <a:endParaRPr lang="en-US" altLang="ja-JP" dirty="0" smtClean="0">
              <a:solidFill>
                <a:schemeClr val="tx2">
                  <a:lumMod val="10000"/>
                </a:schemeClr>
              </a:solidFill>
            </a:endParaRPr>
          </a:p>
          <a:p>
            <a:r>
              <a:rPr lang="ja-JP" altLang="en-US" dirty="0" smtClean="0">
                <a:solidFill>
                  <a:schemeClr val="tx2">
                    <a:lumMod val="10000"/>
                  </a:schemeClr>
                </a:solidFill>
              </a:rPr>
              <a:t>光沢</a:t>
            </a:r>
            <a:r>
              <a:rPr lang="en-US" altLang="ja-JP" dirty="0" smtClean="0">
                <a:solidFill>
                  <a:schemeClr val="tx2">
                    <a:lumMod val="10000"/>
                  </a:schemeClr>
                </a:solidFill>
              </a:rPr>
              <a:t>PP</a:t>
            </a:r>
            <a:r>
              <a:rPr lang="ja-JP" altLang="en-US" dirty="0" smtClean="0">
                <a:solidFill>
                  <a:schemeClr val="tx2">
                    <a:lumMod val="10000"/>
                  </a:schemeClr>
                </a:solidFill>
              </a:rPr>
              <a:t>シート</a:t>
            </a:r>
            <a:endParaRPr lang="en-US" altLang="ja-JP" dirty="0" smtClean="0">
              <a:solidFill>
                <a:schemeClr val="tx2">
                  <a:lumMod val="10000"/>
                </a:schemeClr>
              </a:solidFill>
            </a:endParaRPr>
          </a:p>
          <a:p>
            <a:r>
              <a:rPr lang="ja-JP" altLang="en-US" dirty="0" smtClean="0">
                <a:solidFill>
                  <a:schemeClr val="tx2">
                    <a:lumMod val="10000"/>
                  </a:schemeClr>
                </a:solidFill>
              </a:rPr>
              <a:t>ざらざら</a:t>
            </a:r>
            <a:r>
              <a:rPr lang="en-US" altLang="ja-JP" dirty="0" smtClean="0">
                <a:solidFill>
                  <a:schemeClr val="tx2">
                    <a:lumMod val="10000"/>
                  </a:schemeClr>
                </a:solidFill>
              </a:rPr>
              <a:t>PP</a:t>
            </a:r>
            <a:r>
              <a:rPr lang="ja-JP" altLang="en-US" dirty="0" smtClean="0">
                <a:solidFill>
                  <a:schemeClr val="tx2">
                    <a:lumMod val="10000"/>
                  </a:schemeClr>
                </a:solidFill>
              </a:rPr>
              <a:t>シート</a:t>
            </a:r>
            <a:endParaRPr lang="en-US" altLang="ja-JP" dirty="0" smtClean="0">
              <a:solidFill>
                <a:schemeClr val="tx2">
                  <a:lumMod val="10000"/>
                </a:schemeClr>
              </a:solidFill>
            </a:endParaRPr>
          </a:p>
          <a:p>
            <a:r>
              <a:rPr lang="ja-JP" altLang="en-US" dirty="0" smtClean="0">
                <a:solidFill>
                  <a:schemeClr val="tx2">
                    <a:lumMod val="10000"/>
                  </a:schemeClr>
                </a:solidFill>
              </a:rPr>
              <a:t>方眼紙</a:t>
            </a:r>
            <a:endParaRPr lang="en-US" altLang="ja-JP" dirty="0" smtClean="0">
              <a:solidFill>
                <a:schemeClr val="tx2">
                  <a:lumMod val="10000"/>
                </a:schemeClr>
              </a:solidFill>
            </a:endParaRPr>
          </a:p>
          <a:p>
            <a:r>
              <a:rPr lang="ja-JP" altLang="en-US" dirty="0" smtClean="0">
                <a:solidFill>
                  <a:schemeClr val="tx2">
                    <a:lumMod val="10000"/>
                  </a:schemeClr>
                </a:solidFill>
              </a:rPr>
              <a:t>タコ糸</a:t>
            </a:r>
            <a:endParaRPr lang="en-US" altLang="ja-JP" dirty="0" smtClean="0">
              <a:solidFill>
                <a:schemeClr val="tx2">
                  <a:lumMod val="10000"/>
                </a:schemeClr>
              </a:solidFill>
            </a:endParaRPr>
          </a:p>
          <a:p>
            <a:r>
              <a:rPr lang="ja-JP" altLang="en-US" dirty="0">
                <a:solidFill>
                  <a:schemeClr val="tx2">
                    <a:lumMod val="10000"/>
                  </a:schemeClr>
                </a:solidFill>
              </a:rPr>
              <a:t>ボンド</a:t>
            </a:r>
            <a:endParaRPr lang="en-US" altLang="ja-JP" dirty="0" smtClean="0">
              <a:solidFill>
                <a:schemeClr val="tx2">
                  <a:lumMod val="10000"/>
                </a:schemeClr>
              </a:solidFill>
            </a:endParaRPr>
          </a:p>
        </p:txBody>
      </p:sp>
      <p:sp>
        <p:nvSpPr>
          <p:cNvPr id="7"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2</a:t>
            </a:r>
            <a:endParaRPr lang="ja-JP" altLang="en-US" sz="2400" dirty="0">
              <a:latin typeface="Black Ops One" panose="02000000000000000000" pitchFamily="2" charset="0"/>
            </a:endParaRPr>
          </a:p>
        </p:txBody>
      </p:sp>
      <p:pic>
        <p:nvPicPr>
          <p:cNvPr id="44" name="図 43"/>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59187" y="1631899"/>
            <a:ext cx="1036997" cy="909965"/>
          </a:xfrm>
          <a:prstGeom prst="rect">
            <a:avLst/>
          </a:prstGeom>
        </p:spPr>
      </p:pic>
      <p:sp>
        <p:nvSpPr>
          <p:cNvPr id="8" name="テキスト ボックス 7"/>
          <p:cNvSpPr txBox="1"/>
          <p:nvPr/>
        </p:nvSpPr>
        <p:spPr>
          <a:xfrm>
            <a:off x="0" y="92670"/>
            <a:ext cx="6745694" cy="923330"/>
          </a:xfrm>
          <a:prstGeom prst="rect">
            <a:avLst/>
          </a:prstGeom>
          <a:noFill/>
          <a:ln w="38100" cmpd="dbl">
            <a:noFill/>
            <a:prstDash val="solid"/>
            <a:bevel/>
          </a:ln>
        </p:spPr>
        <p:txBody>
          <a:bodyPr wrap="square" rtlCol="0">
            <a:spAutoFit/>
          </a:bodyPr>
          <a:lstStyle/>
          <a:p>
            <a:pPr algn="ctr"/>
            <a:r>
              <a:rPr kumimoji="1" lang="ja-JP" altLang="en-US" sz="5400" b="1" dirty="0" smtClean="0"/>
              <a:t>ブース設営制作秘話</a:t>
            </a:r>
            <a:endParaRPr kumimoji="1" lang="ja-JP" altLang="en-US" sz="5400" b="1" dirty="0"/>
          </a:p>
        </p:txBody>
      </p:sp>
      <p:pic>
        <p:nvPicPr>
          <p:cNvPr id="2" name="図 1"/>
          <p:cNvPicPr>
            <a:picLocks noChangeAspect="1"/>
          </p:cNvPicPr>
          <p:nvPr/>
        </p:nvPicPr>
        <p:blipFill rotWithShape="1">
          <a:blip r:embed="rId4" cstate="print">
            <a:extLst>
              <a:ext uri="{28A0092B-C50C-407E-A947-70E740481C1C}">
                <a14:useLocalDpi xmlns:a14="http://schemas.microsoft.com/office/drawing/2010/main" val="0"/>
              </a:ext>
            </a:extLst>
          </a:blip>
          <a:srcRect t="19616" r="15370" b="19616"/>
          <a:stretch/>
        </p:blipFill>
        <p:spPr>
          <a:xfrm>
            <a:off x="2813481" y="1886082"/>
            <a:ext cx="3860460" cy="2078060"/>
          </a:xfrm>
          <a:prstGeom prst="rect">
            <a:avLst/>
          </a:prstGeom>
          <a:effectLst>
            <a:glow rad="63500">
              <a:schemeClr val="tx1">
                <a:alpha val="60000"/>
              </a:schemeClr>
            </a:glow>
          </a:effectLst>
        </p:spPr>
      </p:pic>
      <p:pic>
        <p:nvPicPr>
          <p:cNvPr id="33" name="図 32"/>
          <p:cNvPicPr>
            <a:picLocks noChangeAspect="1"/>
          </p:cNvPicPr>
          <p:nvPr/>
        </p:nvPicPr>
        <p:blipFill rotWithShape="1">
          <a:blip r:embed="rId5" cstate="print">
            <a:extLst>
              <a:ext uri="{28A0092B-C50C-407E-A947-70E740481C1C}">
                <a14:useLocalDpi xmlns:a14="http://schemas.microsoft.com/office/drawing/2010/main" val="0"/>
              </a:ext>
            </a:extLst>
          </a:blip>
          <a:srcRect t="9000" b="3128"/>
          <a:stretch/>
        </p:blipFill>
        <p:spPr>
          <a:xfrm>
            <a:off x="2816040" y="6892115"/>
            <a:ext cx="3857901" cy="2511503"/>
          </a:xfrm>
          <a:prstGeom prst="rect">
            <a:avLst/>
          </a:prstGeom>
          <a:effectLst>
            <a:glow rad="63500">
              <a:schemeClr val="tx2">
                <a:lumMod val="50000"/>
              </a:schemeClr>
            </a:glow>
          </a:effectLst>
        </p:spPr>
      </p:pic>
      <p:grpSp>
        <p:nvGrpSpPr>
          <p:cNvPr id="32" name="グループ化 31"/>
          <p:cNvGrpSpPr/>
          <p:nvPr/>
        </p:nvGrpSpPr>
        <p:grpSpPr>
          <a:xfrm>
            <a:off x="0" y="4183506"/>
            <a:ext cx="3046128" cy="5220112"/>
            <a:chOff x="65281" y="1024278"/>
            <a:chExt cx="3046128" cy="5220112"/>
          </a:xfrm>
        </p:grpSpPr>
        <p:sp>
          <p:nvSpPr>
            <p:cNvPr id="4" name="正方形/長方形 3"/>
            <p:cNvSpPr/>
            <p:nvPr/>
          </p:nvSpPr>
          <p:spPr>
            <a:xfrm>
              <a:off x="261735" y="1024278"/>
              <a:ext cx="2298700" cy="5220112"/>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212634" y="2455749"/>
              <a:ext cx="2487419" cy="338554"/>
            </a:xfrm>
            <a:prstGeom prst="rect">
              <a:avLst/>
            </a:prstGeom>
            <a:noFill/>
          </p:spPr>
          <p:txBody>
            <a:bodyPr wrap="square" rtlCol="0">
              <a:spAutoFit/>
            </a:bodyPr>
            <a:lstStyle/>
            <a:p>
              <a:r>
                <a:rPr kumimoji="1" lang="ja-JP" altLang="en-US" sz="1600" dirty="0" smtClean="0">
                  <a:solidFill>
                    <a:schemeClr val="tx2">
                      <a:lumMod val="25000"/>
                    </a:schemeClr>
                  </a:solidFill>
                </a:rPr>
                <a:t>・発泡スチロール </a:t>
              </a:r>
              <a:r>
                <a:rPr kumimoji="1" lang="en-US" altLang="ja-JP" sz="1600" dirty="0" smtClean="0">
                  <a:solidFill>
                    <a:schemeClr val="tx2">
                      <a:lumMod val="25000"/>
                    </a:schemeClr>
                  </a:solidFill>
                </a:rPr>
                <a:t>×13</a:t>
              </a:r>
              <a:endParaRPr kumimoji="1" lang="ja-JP" altLang="en-US" sz="1600" dirty="0">
                <a:solidFill>
                  <a:schemeClr val="tx2">
                    <a:lumMod val="25000"/>
                  </a:schemeClr>
                </a:solidFill>
              </a:endParaRPr>
            </a:p>
          </p:txBody>
        </p:sp>
        <p:pic>
          <p:nvPicPr>
            <p:cNvPr id="9" name="図 8"/>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460280" y="1182301"/>
              <a:ext cx="1879600" cy="792468"/>
            </a:xfrm>
            <a:prstGeom prst="rect">
              <a:avLst/>
            </a:prstGeom>
          </p:spPr>
        </p:pic>
        <p:sp>
          <p:nvSpPr>
            <p:cNvPr id="11" name="テキスト ボックス 10"/>
            <p:cNvSpPr txBox="1"/>
            <p:nvPr/>
          </p:nvSpPr>
          <p:spPr>
            <a:xfrm>
              <a:off x="65281" y="1994084"/>
              <a:ext cx="2676138" cy="461665"/>
            </a:xfrm>
            <a:prstGeom prst="rect">
              <a:avLst/>
            </a:prstGeom>
            <a:noFill/>
          </p:spPr>
          <p:txBody>
            <a:bodyPr wrap="square" rtlCol="0">
              <a:spAutoFit/>
            </a:bodyPr>
            <a:lstStyle/>
            <a:p>
              <a:pPr algn="ctr"/>
              <a:r>
                <a:rPr kumimoji="1" lang="en-US" altLang="ja-JP" sz="2400" b="1" dirty="0" smtClean="0">
                  <a:solidFill>
                    <a:schemeClr val="tx2">
                      <a:lumMod val="25000"/>
                    </a:schemeClr>
                  </a:solidFill>
                </a:rPr>
                <a:t>【</a:t>
              </a:r>
              <a:r>
                <a:rPr kumimoji="1" lang="ja-JP" altLang="en-US" sz="2400" b="1" dirty="0" smtClean="0">
                  <a:solidFill>
                    <a:schemeClr val="tx2">
                      <a:lumMod val="25000"/>
                    </a:schemeClr>
                  </a:solidFill>
                </a:rPr>
                <a:t>領収証</a:t>
              </a:r>
              <a:r>
                <a:rPr kumimoji="1" lang="en-US" altLang="ja-JP" sz="2400" b="1" dirty="0" smtClean="0">
                  <a:solidFill>
                    <a:schemeClr val="tx2">
                      <a:lumMod val="25000"/>
                    </a:schemeClr>
                  </a:solidFill>
                </a:rPr>
                <a:t>】</a:t>
              </a:r>
              <a:endParaRPr kumimoji="1" lang="ja-JP" altLang="en-US" sz="2400" b="1" dirty="0">
                <a:solidFill>
                  <a:schemeClr val="tx2">
                    <a:lumMod val="25000"/>
                  </a:schemeClr>
                </a:solidFill>
              </a:endParaRPr>
            </a:p>
          </p:txBody>
        </p:sp>
        <p:sp>
          <p:nvSpPr>
            <p:cNvPr id="12" name="テキスト ボックス 11"/>
            <p:cNvSpPr txBox="1"/>
            <p:nvPr/>
          </p:nvSpPr>
          <p:spPr>
            <a:xfrm>
              <a:off x="212634" y="2748137"/>
              <a:ext cx="2898775" cy="338554"/>
            </a:xfrm>
            <a:prstGeom prst="rect">
              <a:avLst/>
            </a:prstGeom>
            <a:noFill/>
          </p:spPr>
          <p:txBody>
            <a:bodyPr wrap="square" rtlCol="0">
              <a:spAutoFit/>
            </a:bodyPr>
            <a:lstStyle/>
            <a:p>
              <a:r>
                <a:rPr lang="ja-JP" altLang="en-US" sz="1600" dirty="0" smtClean="0">
                  <a:solidFill>
                    <a:schemeClr val="tx2">
                      <a:lumMod val="25000"/>
                    </a:schemeClr>
                  </a:solidFill>
                </a:rPr>
                <a:t>・アクリル</a:t>
              </a:r>
              <a:r>
                <a:rPr lang="ja-JP" altLang="en-US" sz="1600" dirty="0">
                  <a:solidFill>
                    <a:schemeClr val="tx2">
                      <a:lumMod val="25000"/>
                    </a:schemeClr>
                  </a:solidFill>
                </a:rPr>
                <a:t>絵の具</a:t>
              </a:r>
              <a:r>
                <a:rPr kumimoji="1" lang="ja-JP" altLang="en-US" sz="1600" dirty="0" smtClean="0">
                  <a:solidFill>
                    <a:schemeClr val="tx2">
                      <a:lumMod val="25000"/>
                    </a:schemeClr>
                  </a:solidFill>
                </a:rPr>
                <a:t> </a:t>
              </a:r>
              <a:r>
                <a:rPr kumimoji="1" lang="en-US" altLang="ja-JP" sz="1600" dirty="0" smtClean="0">
                  <a:solidFill>
                    <a:schemeClr val="tx2">
                      <a:lumMod val="25000"/>
                    </a:schemeClr>
                  </a:solidFill>
                </a:rPr>
                <a:t>×13</a:t>
              </a:r>
              <a:endParaRPr kumimoji="1" lang="ja-JP" altLang="en-US" sz="1600" dirty="0">
                <a:solidFill>
                  <a:schemeClr val="tx2">
                    <a:lumMod val="25000"/>
                  </a:schemeClr>
                </a:solidFill>
              </a:endParaRPr>
            </a:p>
          </p:txBody>
        </p:sp>
        <p:sp>
          <p:nvSpPr>
            <p:cNvPr id="13" name="テキスト ボックス 12"/>
            <p:cNvSpPr txBox="1"/>
            <p:nvPr/>
          </p:nvSpPr>
          <p:spPr>
            <a:xfrm>
              <a:off x="216549" y="3890427"/>
              <a:ext cx="2483504" cy="338554"/>
            </a:xfrm>
            <a:prstGeom prst="rect">
              <a:avLst/>
            </a:prstGeom>
            <a:noFill/>
          </p:spPr>
          <p:txBody>
            <a:bodyPr wrap="square" rtlCol="0">
              <a:spAutoFit/>
            </a:bodyPr>
            <a:lstStyle/>
            <a:p>
              <a:r>
                <a:rPr lang="ja-JP" altLang="en-US" sz="1600" dirty="0" smtClean="0">
                  <a:solidFill>
                    <a:schemeClr val="tx2">
                      <a:lumMod val="25000"/>
                    </a:schemeClr>
                  </a:solidFill>
                </a:rPr>
                <a:t>・水性バリューコート</a:t>
              </a:r>
              <a:endParaRPr kumimoji="1" lang="ja-JP" altLang="en-US" sz="1600" dirty="0">
                <a:solidFill>
                  <a:schemeClr val="tx2">
                    <a:lumMod val="25000"/>
                  </a:schemeClr>
                </a:solidFill>
              </a:endParaRPr>
            </a:p>
          </p:txBody>
        </p:sp>
        <p:sp>
          <p:nvSpPr>
            <p:cNvPr id="14" name="テキスト ボックス 13"/>
            <p:cNvSpPr txBox="1"/>
            <p:nvPr/>
          </p:nvSpPr>
          <p:spPr>
            <a:xfrm>
              <a:off x="212631" y="4173734"/>
              <a:ext cx="2071288" cy="338554"/>
            </a:xfrm>
            <a:prstGeom prst="rect">
              <a:avLst/>
            </a:prstGeom>
            <a:noFill/>
          </p:spPr>
          <p:txBody>
            <a:bodyPr wrap="square" rtlCol="0">
              <a:spAutoFit/>
            </a:bodyPr>
            <a:lstStyle/>
            <a:p>
              <a:r>
                <a:rPr lang="ja-JP" altLang="en-US" sz="1600" dirty="0" smtClean="0">
                  <a:solidFill>
                    <a:schemeClr val="tx2">
                      <a:lumMod val="25000"/>
                    </a:schemeClr>
                  </a:solidFill>
                </a:rPr>
                <a:t>・ペーパーカップ</a:t>
              </a:r>
              <a:endParaRPr kumimoji="1" lang="ja-JP" altLang="en-US" sz="1600" dirty="0">
                <a:solidFill>
                  <a:schemeClr val="tx2">
                    <a:lumMod val="25000"/>
                  </a:schemeClr>
                </a:solidFill>
              </a:endParaRPr>
            </a:p>
          </p:txBody>
        </p:sp>
        <p:sp>
          <p:nvSpPr>
            <p:cNvPr id="15" name="テキスト ボックス 14"/>
            <p:cNvSpPr txBox="1"/>
            <p:nvPr/>
          </p:nvSpPr>
          <p:spPr>
            <a:xfrm>
              <a:off x="212633" y="3011506"/>
              <a:ext cx="2286149" cy="338554"/>
            </a:xfrm>
            <a:prstGeom prst="rect">
              <a:avLst/>
            </a:prstGeom>
            <a:noFill/>
          </p:spPr>
          <p:txBody>
            <a:bodyPr wrap="square" rtlCol="0">
              <a:spAutoFit/>
            </a:bodyPr>
            <a:lstStyle/>
            <a:p>
              <a:r>
                <a:rPr lang="ja-JP" altLang="en-US" sz="1600" dirty="0" smtClean="0">
                  <a:solidFill>
                    <a:schemeClr val="tx2">
                      <a:lumMod val="25000"/>
                    </a:schemeClr>
                  </a:solidFill>
                </a:rPr>
                <a:t>・工作用ボンド </a:t>
              </a:r>
              <a:r>
                <a:rPr lang="en-US" altLang="ja-JP" sz="1600" dirty="0" smtClean="0">
                  <a:solidFill>
                    <a:schemeClr val="tx2">
                      <a:lumMod val="25000"/>
                    </a:schemeClr>
                  </a:solidFill>
                </a:rPr>
                <a:t>×3</a:t>
              </a:r>
              <a:endParaRPr lang="en-US" altLang="ja-JP" sz="1600" dirty="0">
                <a:solidFill>
                  <a:schemeClr val="tx2">
                    <a:lumMod val="25000"/>
                  </a:schemeClr>
                </a:solidFill>
              </a:endParaRPr>
            </a:p>
          </p:txBody>
        </p:sp>
        <p:sp>
          <p:nvSpPr>
            <p:cNvPr id="16" name="テキスト ボックス 15"/>
            <p:cNvSpPr txBox="1"/>
            <p:nvPr/>
          </p:nvSpPr>
          <p:spPr>
            <a:xfrm>
              <a:off x="212632" y="3294813"/>
              <a:ext cx="2212976" cy="338554"/>
            </a:xfrm>
            <a:prstGeom prst="rect">
              <a:avLst/>
            </a:prstGeom>
            <a:noFill/>
          </p:spPr>
          <p:txBody>
            <a:bodyPr wrap="square" rtlCol="0">
              <a:spAutoFit/>
            </a:bodyPr>
            <a:lstStyle/>
            <a:p>
              <a:r>
                <a:rPr lang="ja-JP" altLang="en-US" sz="1600" dirty="0" smtClean="0">
                  <a:solidFill>
                    <a:schemeClr val="tx2">
                      <a:lumMod val="25000"/>
                    </a:schemeClr>
                  </a:solidFill>
                </a:rPr>
                <a:t>・光沢</a:t>
              </a:r>
              <a:r>
                <a:rPr lang="en-US" altLang="ja-JP" sz="1600" dirty="0" smtClean="0">
                  <a:solidFill>
                    <a:schemeClr val="tx2">
                      <a:lumMod val="25000"/>
                    </a:schemeClr>
                  </a:solidFill>
                </a:rPr>
                <a:t>PP</a:t>
              </a:r>
              <a:r>
                <a:rPr lang="ja-JP" altLang="en-US" sz="1600" dirty="0" smtClean="0">
                  <a:solidFill>
                    <a:schemeClr val="tx2">
                      <a:lumMod val="25000"/>
                    </a:schemeClr>
                  </a:solidFill>
                </a:rPr>
                <a:t>シート </a:t>
              </a:r>
              <a:r>
                <a:rPr lang="en-US" altLang="ja-JP" sz="1600" dirty="0" smtClean="0">
                  <a:solidFill>
                    <a:schemeClr val="tx2">
                      <a:lumMod val="25000"/>
                    </a:schemeClr>
                  </a:solidFill>
                </a:rPr>
                <a:t>×8</a:t>
              </a:r>
              <a:endParaRPr lang="en-US" altLang="ja-JP" sz="1600" dirty="0">
                <a:solidFill>
                  <a:schemeClr val="tx2">
                    <a:lumMod val="25000"/>
                  </a:schemeClr>
                </a:solidFill>
              </a:endParaRPr>
            </a:p>
          </p:txBody>
        </p:sp>
        <p:sp>
          <p:nvSpPr>
            <p:cNvPr id="17" name="テキスト ボックス 16"/>
            <p:cNvSpPr txBox="1"/>
            <p:nvPr/>
          </p:nvSpPr>
          <p:spPr>
            <a:xfrm>
              <a:off x="212631" y="3607120"/>
              <a:ext cx="2528788" cy="338554"/>
            </a:xfrm>
            <a:prstGeom prst="rect">
              <a:avLst/>
            </a:prstGeom>
            <a:noFill/>
          </p:spPr>
          <p:txBody>
            <a:bodyPr wrap="square" rtlCol="0">
              <a:spAutoFit/>
            </a:bodyPr>
            <a:lstStyle/>
            <a:p>
              <a:r>
                <a:rPr lang="ja-JP" altLang="en-US" sz="1600" dirty="0" smtClean="0">
                  <a:solidFill>
                    <a:schemeClr val="tx2">
                      <a:lumMod val="25000"/>
                    </a:schemeClr>
                  </a:solidFill>
                </a:rPr>
                <a:t>・ツヤ消し</a:t>
              </a:r>
              <a:r>
                <a:rPr lang="en-US" altLang="ja-JP" sz="1600" dirty="0" smtClean="0">
                  <a:solidFill>
                    <a:schemeClr val="tx2">
                      <a:lumMod val="25000"/>
                    </a:schemeClr>
                  </a:solidFill>
                </a:rPr>
                <a:t>PP</a:t>
              </a:r>
              <a:r>
                <a:rPr lang="ja-JP" altLang="en-US" sz="1600" dirty="0" smtClean="0">
                  <a:solidFill>
                    <a:schemeClr val="tx2">
                      <a:lumMod val="25000"/>
                    </a:schemeClr>
                  </a:solidFill>
                </a:rPr>
                <a:t>シート </a:t>
              </a:r>
              <a:r>
                <a:rPr lang="en-US" altLang="ja-JP" sz="1600" dirty="0" smtClean="0">
                  <a:solidFill>
                    <a:schemeClr val="tx2">
                      <a:lumMod val="25000"/>
                    </a:schemeClr>
                  </a:solidFill>
                </a:rPr>
                <a:t>×4</a:t>
              </a:r>
              <a:endParaRPr lang="en-US" altLang="ja-JP" sz="1600" dirty="0">
                <a:solidFill>
                  <a:schemeClr val="tx2">
                    <a:lumMod val="25000"/>
                  </a:schemeClr>
                </a:solidFill>
              </a:endParaRPr>
            </a:p>
          </p:txBody>
        </p:sp>
        <p:sp>
          <p:nvSpPr>
            <p:cNvPr id="18" name="テキスト ボックス 17"/>
            <p:cNvSpPr txBox="1"/>
            <p:nvPr/>
          </p:nvSpPr>
          <p:spPr>
            <a:xfrm>
              <a:off x="212631" y="4444774"/>
              <a:ext cx="1700115" cy="338554"/>
            </a:xfrm>
            <a:prstGeom prst="rect">
              <a:avLst/>
            </a:prstGeom>
            <a:noFill/>
          </p:spPr>
          <p:txBody>
            <a:bodyPr wrap="square" rtlCol="0">
              <a:spAutoFit/>
            </a:bodyPr>
            <a:lstStyle/>
            <a:p>
              <a:r>
                <a:rPr lang="ja-JP" altLang="en-US" sz="1600" dirty="0" smtClean="0">
                  <a:solidFill>
                    <a:schemeClr val="tx2">
                      <a:lumMod val="25000"/>
                    </a:schemeClr>
                  </a:solidFill>
                </a:rPr>
                <a:t>・タコ糸</a:t>
              </a:r>
              <a:endParaRPr lang="en-US" altLang="ja-JP" sz="1600" dirty="0">
                <a:solidFill>
                  <a:schemeClr val="tx2">
                    <a:lumMod val="25000"/>
                  </a:schemeClr>
                </a:solidFill>
              </a:endParaRPr>
            </a:p>
          </p:txBody>
        </p:sp>
        <p:sp>
          <p:nvSpPr>
            <p:cNvPr id="20" name="テキスト ボックス 19"/>
            <p:cNvSpPr txBox="1"/>
            <p:nvPr/>
          </p:nvSpPr>
          <p:spPr>
            <a:xfrm>
              <a:off x="212631" y="4740348"/>
              <a:ext cx="1385790" cy="338554"/>
            </a:xfrm>
            <a:prstGeom prst="rect">
              <a:avLst/>
            </a:prstGeom>
            <a:noFill/>
          </p:spPr>
          <p:txBody>
            <a:bodyPr wrap="square" rtlCol="0">
              <a:spAutoFit/>
            </a:bodyPr>
            <a:lstStyle/>
            <a:p>
              <a:r>
                <a:rPr lang="ja-JP" altLang="en-US" sz="1600" dirty="0" smtClean="0">
                  <a:solidFill>
                    <a:schemeClr val="tx2">
                      <a:lumMod val="25000"/>
                    </a:schemeClr>
                  </a:solidFill>
                </a:rPr>
                <a:t>・方眼紙</a:t>
              </a:r>
              <a:endParaRPr lang="en-US" altLang="ja-JP" sz="1600" dirty="0">
                <a:solidFill>
                  <a:schemeClr val="tx2">
                    <a:lumMod val="25000"/>
                  </a:schemeClr>
                </a:solidFill>
              </a:endParaRPr>
            </a:p>
          </p:txBody>
        </p:sp>
        <p:cxnSp>
          <p:nvCxnSpPr>
            <p:cNvPr id="10" name="直線コネクタ 9"/>
            <p:cNvCxnSpPr/>
            <p:nvPr/>
          </p:nvCxnSpPr>
          <p:spPr>
            <a:xfrm>
              <a:off x="401637" y="5130963"/>
              <a:ext cx="2003425" cy="0"/>
            </a:xfrm>
            <a:prstGeom prst="line">
              <a:avLst/>
            </a:prstGeom>
            <a:ln w="28575">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374555" y="5167037"/>
              <a:ext cx="665257" cy="338554"/>
            </a:xfrm>
            <a:prstGeom prst="rect">
              <a:avLst/>
            </a:prstGeom>
            <a:noFill/>
          </p:spPr>
          <p:txBody>
            <a:bodyPr wrap="square" rtlCol="0">
              <a:spAutoFit/>
            </a:bodyPr>
            <a:lstStyle/>
            <a:p>
              <a:r>
                <a:rPr lang="ja-JP" altLang="en-US" sz="1600" b="1" dirty="0">
                  <a:solidFill>
                    <a:schemeClr val="tx2">
                      <a:lumMod val="25000"/>
                    </a:schemeClr>
                  </a:solidFill>
                </a:rPr>
                <a:t>合計</a:t>
              </a:r>
              <a:endParaRPr lang="en-US" altLang="ja-JP" sz="1600" b="1" dirty="0">
                <a:solidFill>
                  <a:schemeClr val="tx2">
                    <a:lumMod val="25000"/>
                  </a:schemeClr>
                </a:solidFill>
              </a:endParaRPr>
            </a:p>
          </p:txBody>
        </p:sp>
        <p:sp>
          <p:nvSpPr>
            <p:cNvPr id="29" name="テキスト ボックス 28"/>
            <p:cNvSpPr txBox="1"/>
            <p:nvPr/>
          </p:nvSpPr>
          <p:spPr>
            <a:xfrm>
              <a:off x="1576622" y="5167037"/>
              <a:ext cx="983813" cy="338554"/>
            </a:xfrm>
            <a:prstGeom prst="rect">
              <a:avLst/>
            </a:prstGeom>
            <a:noFill/>
          </p:spPr>
          <p:txBody>
            <a:bodyPr wrap="square" rtlCol="0">
              <a:spAutoFit/>
            </a:bodyPr>
            <a:lstStyle/>
            <a:p>
              <a:r>
                <a:rPr lang="ja-JP" altLang="en-US" sz="1600" b="1" dirty="0" smtClean="0">
                  <a:solidFill>
                    <a:schemeClr val="tx2">
                      <a:lumMod val="25000"/>
                    </a:schemeClr>
                  </a:solidFill>
                </a:rPr>
                <a:t>￥</a:t>
              </a:r>
              <a:r>
                <a:rPr lang="en-US" altLang="ja-JP" sz="1600" b="1" dirty="0" smtClean="0">
                  <a:solidFill>
                    <a:schemeClr val="tx2">
                      <a:lumMod val="25000"/>
                    </a:schemeClr>
                  </a:solidFill>
                </a:rPr>
                <a:t>5,530</a:t>
              </a:r>
              <a:endParaRPr lang="en-US" altLang="ja-JP" sz="1600" b="1" dirty="0">
                <a:solidFill>
                  <a:schemeClr val="tx2">
                    <a:lumMod val="25000"/>
                  </a:schemeClr>
                </a:solidFill>
              </a:endParaRPr>
            </a:p>
          </p:txBody>
        </p:sp>
        <p:sp>
          <p:nvSpPr>
            <p:cNvPr id="30" name="テキスト ボックス 29"/>
            <p:cNvSpPr txBox="1"/>
            <p:nvPr/>
          </p:nvSpPr>
          <p:spPr>
            <a:xfrm>
              <a:off x="374555" y="5551110"/>
              <a:ext cx="2051052" cy="553998"/>
            </a:xfrm>
            <a:prstGeom prst="rect">
              <a:avLst/>
            </a:prstGeom>
            <a:noFill/>
            <a:ln>
              <a:solidFill>
                <a:schemeClr val="tx2">
                  <a:lumMod val="25000"/>
                </a:schemeClr>
              </a:solidFill>
            </a:ln>
          </p:spPr>
          <p:txBody>
            <a:bodyPr wrap="square" rtlCol="0">
              <a:spAutoFit/>
            </a:bodyPr>
            <a:lstStyle/>
            <a:p>
              <a:pPr algn="ctr"/>
              <a:r>
                <a:rPr lang="en-US" altLang="ja-JP" sz="1000" b="1" dirty="0" smtClean="0">
                  <a:solidFill>
                    <a:schemeClr val="tx2">
                      <a:lumMod val="25000"/>
                    </a:schemeClr>
                  </a:solidFill>
                </a:rPr>
                <a:t>※</a:t>
              </a:r>
              <a:r>
                <a:rPr lang="ja-JP" altLang="en-US" sz="1000" b="1" dirty="0" smtClean="0">
                  <a:solidFill>
                    <a:schemeClr val="tx2">
                      <a:lumMod val="25000"/>
                    </a:schemeClr>
                  </a:solidFill>
                </a:rPr>
                <a:t>水性バリューコートは</a:t>
              </a:r>
              <a:endParaRPr lang="en-US" altLang="ja-JP" sz="1000" b="1" dirty="0" smtClean="0">
                <a:solidFill>
                  <a:schemeClr val="tx2">
                    <a:lumMod val="25000"/>
                  </a:schemeClr>
                </a:solidFill>
              </a:endParaRPr>
            </a:p>
            <a:p>
              <a:pPr algn="ctr"/>
              <a:r>
                <a:rPr lang="ja-JP" altLang="en-US" sz="1000" b="1" dirty="0" smtClean="0">
                  <a:solidFill>
                    <a:schemeClr val="tx2">
                      <a:lumMod val="25000"/>
                    </a:schemeClr>
                  </a:solidFill>
                </a:rPr>
                <a:t>ホーマックで購入</a:t>
              </a:r>
              <a:endParaRPr lang="en-US" altLang="ja-JP" sz="1000" b="1" dirty="0">
                <a:solidFill>
                  <a:schemeClr val="tx2">
                    <a:lumMod val="25000"/>
                  </a:schemeClr>
                </a:solidFill>
              </a:endParaRPr>
            </a:p>
            <a:p>
              <a:pPr algn="ctr"/>
              <a:r>
                <a:rPr lang="ja-JP" altLang="en-US" sz="1000" b="1" dirty="0" smtClean="0">
                  <a:solidFill>
                    <a:schemeClr val="tx2">
                      <a:lumMod val="25000"/>
                    </a:schemeClr>
                  </a:solidFill>
                </a:rPr>
                <a:t>それ以外は</a:t>
              </a:r>
              <a:r>
                <a:rPr lang="en-US" altLang="ja-JP" sz="1000" b="1" dirty="0" smtClean="0">
                  <a:solidFill>
                    <a:schemeClr val="tx2">
                      <a:lumMod val="25000"/>
                    </a:schemeClr>
                  </a:solidFill>
                </a:rPr>
                <a:t>100</a:t>
              </a:r>
              <a:r>
                <a:rPr lang="ja-JP" altLang="en-US" sz="1000" b="1" dirty="0" smtClean="0">
                  <a:solidFill>
                    <a:schemeClr val="tx2">
                      <a:lumMod val="25000"/>
                    </a:schemeClr>
                  </a:solidFill>
                </a:rPr>
                <a:t>均で購入</a:t>
              </a:r>
              <a:endParaRPr lang="en-US" altLang="ja-JP" sz="1000" b="1" dirty="0">
                <a:solidFill>
                  <a:schemeClr val="tx2">
                    <a:lumMod val="25000"/>
                  </a:schemeClr>
                </a:solidFill>
              </a:endParaRPr>
            </a:p>
          </p:txBody>
        </p:sp>
        <p:sp>
          <p:nvSpPr>
            <p:cNvPr id="31" name="テキスト ボックス 30"/>
            <p:cNvSpPr txBox="1"/>
            <p:nvPr/>
          </p:nvSpPr>
          <p:spPr>
            <a:xfrm>
              <a:off x="374555" y="3855615"/>
              <a:ext cx="254501" cy="200055"/>
            </a:xfrm>
            <a:prstGeom prst="rect">
              <a:avLst/>
            </a:prstGeom>
            <a:noFill/>
          </p:spPr>
          <p:txBody>
            <a:bodyPr wrap="square" rtlCol="0">
              <a:spAutoFit/>
            </a:bodyPr>
            <a:lstStyle/>
            <a:p>
              <a:pPr algn="ctr"/>
              <a:r>
                <a:rPr lang="en-US" altLang="ja-JP" sz="700" b="1" dirty="0">
                  <a:solidFill>
                    <a:schemeClr val="tx2">
                      <a:lumMod val="25000"/>
                    </a:schemeClr>
                  </a:solidFill>
                </a:rPr>
                <a:t>※</a:t>
              </a:r>
            </a:p>
          </p:txBody>
        </p:sp>
      </p:grpSp>
      <p:sp>
        <p:nvSpPr>
          <p:cNvPr id="41" name="テキスト ボックス 40"/>
          <p:cNvSpPr txBox="1"/>
          <p:nvPr/>
        </p:nvSpPr>
        <p:spPr>
          <a:xfrm>
            <a:off x="2587056" y="1119200"/>
            <a:ext cx="4348259" cy="646331"/>
          </a:xfrm>
          <a:prstGeom prst="rect">
            <a:avLst/>
          </a:prstGeom>
          <a:noFill/>
        </p:spPr>
        <p:txBody>
          <a:bodyPr wrap="square" rtlCol="0">
            <a:spAutoFit/>
          </a:bodyPr>
          <a:lstStyle/>
          <a:p>
            <a:pPr algn="ctr"/>
            <a:r>
              <a:rPr kumimoji="1" lang="ja-JP" altLang="en-US" b="1" dirty="0" smtClean="0">
                <a:effectLst>
                  <a:glow rad="139700">
                    <a:schemeClr val="accent5">
                      <a:satMod val="175000"/>
                      <a:alpha val="40000"/>
                    </a:schemeClr>
                  </a:glow>
                </a:effectLst>
              </a:rPr>
              <a:t>あらかじめブースの模型を作成</a:t>
            </a:r>
            <a:endParaRPr kumimoji="1" lang="en-US" altLang="ja-JP" b="1" dirty="0" smtClean="0">
              <a:effectLst>
                <a:glow rad="139700">
                  <a:schemeClr val="accent5">
                    <a:satMod val="175000"/>
                    <a:alpha val="40000"/>
                  </a:schemeClr>
                </a:glow>
              </a:effectLst>
            </a:endParaRPr>
          </a:p>
          <a:p>
            <a:pPr algn="ctr"/>
            <a:r>
              <a:rPr lang="ja-JP" altLang="en-US" dirty="0" smtClean="0">
                <a:effectLst>
                  <a:glow rad="127000">
                    <a:schemeClr val="bg1"/>
                  </a:glow>
                </a:effectLst>
              </a:rPr>
              <a:t>イメージができてとてもわかりやすい！</a:t>
            </a:r>
            <a:endParaRPr kumimoji="1" lang="ja-JP" altLang="en-US" dirty="0">
              <a:effectLst>
                <a:glow rad="127000">
                  <a:schemeClr val="bg1"/>
                </a:glow>
              </a:effectLst>
            </a:endParaRPr>
          </a:p>
        </p:txBody>
      </p:sp>
      <p:grpSp>
        <p:nvGrpSpPr>
          <p:cNvPr id="45" name="グループ化 44"/>
          <p:cNvGrpSpPr/>
          <p:nvPr/>
        </p:nvGrpSpPr>
        <p:grpSpPr>
          <a:xfrm>
            <a:off x="185447" y="1015999"/>
            <a:ext cx="2298700" cy="3325532"/>
            <a:chOff x="269668" y="989556"/>
            <a:chExt cx="2298700" cy="3325532"/>
          </a:xfrm>
        </p:grpSpPr>
        <p:sp>
          <p:nvSpPr>
            <p:cNvPr id="40" name="ホームベース 39"/>
            <p:cNvSpPr/>
            <p:nvPr/>
          </p:nvSpPr>
          <p:spPr>
            <a:xfrm rot="5400000">
              <a:off x="-243748" y="1502972"/>
              <a:ext cx="3325532" cy="2298699"/>
            </a:xfrm>
            <a:prstGeom prst="homePlate">
              <a:avLst>
                <a:gd name="adj" fmla="val 13628"/>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p:cNvSpPr txBox="1"/>
            <p:nvPr/>
          </p:nvSpPr>
          <p:spPr>
            <a:xfrm>
              <a:off x="295261" y="1042303"/>
              <a:ext cx="2273107" cy="1569660"/>
            </a:xfrm>
            <a:prstGeom prst="rect">
              <a:avLst/>
            </a:prstGeom>
            <a:noFill/>
          </p:spPr>
          <p:txBody>
            <a:bodyPr wrap="square" rtlCol="0">
              <a:spAutoFit/>
            </a:bodyPr>
            <a:lstStyle/>
            <a:p>
              <a:r>
                <a:rPr kumimoji="1" lang="ja-JP" altLang="en-US" sz="1600" dirty="0" smtClean="0">
                  <a:effectLst>
                    <a:glow rad="127000">
                      <a:schemeClr val="bg1"/>
                    </a:glow>
                  </a:effectLst>
                </a:rPr>
                <a:t>思ったよりも材料が</a:t>
              </a:r>
              <a:endParaRPr kumimoji="1" lang="en-US" altLang="ja-JP" sz="1600" dirty="0" smtClean="0">
                <a:effectLst>
                  <a:glow rad="127000">
                    <a:schemeClr val="bg1"/>
                  </a:glow>
                </a:effectLst>
              </a:endParaRPr>
            </a:p>
            <a:p>
              <a:r>
                <a:rPr kumimoji="1" lang="ja-JP" altLang="en-US" sz="1600" dirty="0" smtClean="0">
                  <a:effectLst>
                    <a:glow rad="127000">
                      <a:schemeClr val="bg1"/>
                    </a:glow>
                  </a:effectLst>
                </a:rPr>
                <a:t>足りない</a:t>
              </a:r>
              <a:r>
                <a:rPr lang="ja-JP" altLang="en-US" sz="1600" dirty="0" smtClean="0">
                  <a:effectLst>
                    <a:glow rad="127000">
                      <a:schemeClr val="bg1"/>
                    </a:glow>
                  </a:effectLst>
                </a:rPr>
                <a:t>場面があり、</a:t>
              </a:r>
              <a:endParaRPr lang="en-US" altLang="ja-JP" sz="1600" dirty="0" smtClean="0">
                <a:effectLst>
                  <a:glow rad="127000">
                    <a:schemeClr val="bg1"/>
                  </a:glow>
                </a:effectLst>
              </a:endParaRPr>
            </a:p>
            <a:p>
              <a:r>
                <a:rPr kumimoji="1" lang="ja-JP" altLang="en-US" sz="1600" dirty="0" smtClean="0">
                  <a:effectLst/>
                </a:rPr>
                <a:t>追加購入が多く、</a:t>
              </a:r>
              <a:endParaRPr kumimoji="1" lang="en-US" altLang="ja-JP" sz="1600" dirty="0" smtClean="0">
                <a:effectLst/>
              </a:endParaRPr>
            </a:p>
            <a:p>
              <a:r>
                <a:rPr lang="ja-JP" altLang="en-US" sz="1600" dirty="0" smtClean="0">
                  <a:effectLst/>
                </a:rPr>
                <a:t>値段が膨張</a:t>
              </a:r>
              <a:r>
                <a:rPr lang="en-US" altLang="ja-JP" sz="1600" dirty="0" smtClean="0">
                  <a:effectLst/>
                </a:rPr>
                <a:t>…</a:t>
              </a:r>
            </a:p>
            <a:p>
              <a:r>
                <a:rPr lang="ja-JP" altLang="en-US" sz="1600" b="1" dirty="0" smtClean="0">
                  <a:effectLst>
                    <a:glow rad="101600">
                      <a:schemeClr val="accent5">
                        <a:satMod val="175000"/>
                        <a:alpha val="40000"/>
                      </a:schemeClr>
                    </a:glow>
                  </a:effectLst>
                </a:rPr>
                <a:t>材料は計画的に</a:t>
              </a:r>
              <a:endParaRPr lang="en-US" altLang="ja-JP" sz="1600" b="1" dirty="0" smtClean="0">
                <a:effectLst>
                  <a:glow rad="101600">
                    <a:schemeClr val="accent5">
                      <a:satMod val="175000"/>
                      <a:alpha val="40000"/>
                    </a:schemeClr>
                  </a:glow>
                </a:effectLst>
              </a:endParaRPr>
            </a:p>
            <a:p>
              <a:r>
                <a:rPr lang="ja-JP" altLang="en-US" sz="1600" b="1" dirty="0" smtClean="0">
                  <a:effectLst>
                    <a:glow rad="101600">
                      <a:schemeClr val="accent5">
                        <a:satMod val="175000"/>
                        <a:alpha val="40000"/>
                      </a:schemeClr>
                    </a:glow>
                  </a:effectLst>
                </a:rPr>
                <a:t>買うべき。</a:t>
              </a:r>
              <a:endParaRPr kumimoji="1" lang="ja-JP" altLang="en-US" sz="1600" b="1" dirty="0">
                <a:effectLst>
                  <a:glow rad="101600">
                    <a:schemeClr val="accent5">
                      <a:satMod val="175000"/>
                      <a:alpha val="40000"/>
                    </a:schemeClr>
                  </a:glow>
                </a:effectLst>
              </a:endParaRPr>
            </a:p>
          </p:txBody>
        </p:sp>
      </p:grpSp>
      <p:sp>
        <p:nvSpPr>
          <p:cNvPr id="47" name="下矢印 46"/>
          <p:cNvSpPr/>
          <p:nvPr/>
        </p:nvSpPr>
        <p:spPr>
          <a:xfrm>
            <a:off x="4352061" y="3583798"/>
            <a:ext cx="783298" cy="916612"/>
          </a:xfrm>
          <a:prstGeom prst="downArrow">
            <a:avLst>
              <a:gd name="adj1" fmla="val 60465"/>
              <a:gd name="adj2" fmla="val 50000"/>
            </a:avLst>
          </a:prstGeom>
          <a:ln w="38100">
            <a:solidFill>
              <a:schemeClr val="tx1"/>
            </a:solidFill>
          </a:ln>
          <a:effectLst>
            <a:glow rad="63500">
              <a:schemeClr val="tx2">
                <a:lumMod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8" name="図 47"/>
          <p:cNvPicPr>
            <a:picLocks noChangeAspect="1"/>
          </p:cNvPicPr>
          <p:nvPr/>
        </p:nvPicPr>
        <p:blipFill rotWithShape="1">
          <a:blip r:embed="rId8" cstate="print">
            <a:extLst>
              <a:ext uri="{28A0092B-C50C-407E-A947-70E740481C1C}">
                <a14:useLocalDpi xmlns:a14="http://schemas.microsoft.com/office/drawing/2010/main" val="0"/>
              </a:ext>
            </a:extLst>
          </a:blip>
          <a:srcRect t="10762" b="13882"/>
          <a:stretch/>
        </p:blipFill>
        <p:spPr>
          <a:xfrm>
            <a:off x="2848432" y="4594515"/>
            <a:ext cx="3825510" cy="2112512"/>
          </a:xfrm>
          <a:prstGeom prst="rect">
            <a:avLst/>
          </a:prstGeom>
          <a:effectLst>
            <a:glow rad="63500">
              <a:schemeClr val="tx2">
                <a:lumMod val="50000"/>
              </a:schemeClr>
            </a:glow>
          </a:effectLst>
        </p:spPr>
      </p:pic>
      <p:sp>
        <p:nvSpPr>
          <p:cNvPr id="49" name="テキスト ボックス 48"/>
          <p:cNvSpPr txBox="1"/>
          <p:nvPr/>
        </p:nvSpPr>
        <p:spPr>
          <a:xfrm>
            <a:off x="2786779" y="6295879"/>
            <a:ext cx="3836231" cy="892552"/>
          </a:xfrm>
          <a:prstGeom prst="rect">
            <a:avLst/>
          </a:prstGeom>
          <a:noFill/>
        </p:spPr>
        <p:txBody>
          <a:bodyPr wrap="square" rtlCol="0">
            <a:spAutoFit/>
          </a:bodyPr>
          <a:lstStyle/>
          <a:p>
            <a:pPr algn="ctr"/>
            <a:r>
              <a:rPr kumimoji="1" lang="ja-JP" altLang="en-US" sz="2000" b="1" dirty="0" smtClean="0">
                <a:effectLst>
                  <a:glow rad="127000">
                    <a:schemeClr val="accent1">
                      <a:lumMod val="50000"/>
                    </a:schemeClr>
                  </a:glow>
                </a:effectLst>
              </a:rPr>
              <a:t>変更はあったものの</a:t>
            </a:r>
            <a:endParaRPr kumimoji="1" lang="en-US" altLang="ja-JP" sz="2000" b="1" dirty="0" smtClean="0">
              <a:effectLst>
                <a:glow rad="127000">
                  <a:schemeClr val="accent1">
                    <a:lumMod val="50000"/>
                  </a:schemeClr>
                </a:glow>
              </a:effectLst>
            </a:endParaRPr>
          </a:p>
          <a:p>
            <a:pPr algn="ctr"/>
            <a:r>
              <a:rPr kumimoji="1" lang="ja-JP" altLang="en-US" sz="3200" b="1" dirty="0" smtClean="0">
                <a:effectLst>
                  <a:glow rad="127000">
                    <a:schemeClr val="accent1">
                      <a:lumMod val="50000"/>
                    </a:schemeClr>
                  </a:glow>
                </a:effectLst>
              </a:rPr>
              <a:t>イメージ通り完成</a:t>
            </a:r>
            <a:endParaRPr kumimoji="1" lang="en-US" altLang="ja-JP" sz="3200" b="1" dirty="0" smtClean="0">
              <a:effectLst>
                <a:glow rad="127000">
                  <a:schemeClr val="accent1">
                    <a:lumMod val="50000"/>
                  </a:schemeClr>
                </a:glow>
              </a:effectLst>
            </a:endParaRPr>
          </a:p>
        </p:txBody>
      </p:sp>
      <p:pic>
        <p:nvPicPr>
          <p:cNvPr id="6" name="図 5"/>
          <p:cNvPicPr>
            <a:picLocks noChangeAspect="1"/>
          </p:cNvPicPr>
          <p:nvPr/>
        </p:nvPicPr>
        <p:blipFill rotWithShape="1">
          <a:blip r:embed="rId9" cstate="print">
            <a:extLst>
              <a:ext uri="{28A0092B-C50C-407E-A947-70E740481C1C}">
                <a14:useLocalDpi xmlns:a14="http://schemas.microsoft.com/office/drawing/2010/main" val="0"/>
              </a:ext>
            </a:extLst>
          </a:blip>
          <a:srcRect l="15917" t="11434" r="12854" b="12152"/>
          <a:stretch/>
        </p:blipFill>
        <p:spPr>
          <a:xfrm>
            <a:off x="256635" y="2650053"/>
            <a:ext cx="2164834" cy="1306366"/>
          </a:xfrm>
          <a:prstGeom prst="rect">
            <a:avLst/>
          </a:prstGeom>
          <a:effectLst>
            <a:glow rad="63500">
              <a:schemeClr val="tx2">
                <a:lumMod val="50000"/>
              </a:schemeClr>
            </a:glow>
          </a:effectLst>
        </p:spPr>
      </p:pic>
    </p:spTree>
    <p:extLst>
      <p:ext uri="{BB962C8B-B14F-4D97-AF65-F5344CB8AC3E}">
        <p14:creationId xmlns:p14="http://schemas.microsoft.com/office/powerpoint/2010/main" val="21244680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2081461" y="1451585"/>
            <a:ext cx="4612097" cy="201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p:cNvSpPr/>
          <p:nvPr/>
        </p:nvSpPr>
        <p:spPr>
          <a:xfrm>
            <a:off x="2081461" y="4709541"/>
            <a:ext cx="4612097" cy="1706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p:cNvSpPr/>
          <p:nvPr/>
        </p:nvSpPr>
        <p:spPr>
          <a:xfrm>
            <a:off x="2081463" y="7671885"/>
            <a:ext cx="4612097" cy="1706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5" name="図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332" y="4393693"/>
            <a:ext cx="1767028" cy="2008763"/>
          </a:xfrm>
          <a:prstGeom prst="rect">
            <a:avLst/>
          </a:prstGeom>
        </p:spPr>
      </p:pic>
      <p:pic>
        <p:nvPicPr>
          <p:cNvPr id="26" name="図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32" y="1451585"/>
            <a:ext cx="1767028" cy="2003588"/>
          </a:xfrm>
          <a:prstGeom prst="rect">
            <a:avLst/>
          </a:prstGeom>
        </p:spPr>
      </p:pic>
      <p:pic>
        <p:nvPicPr>
          <p:cNvPr id="27" name="図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95" y="7356038"/>
            <a:ext cx="1767028" cy="2022559"/>
          </a:xfrm>
          <a:prstGeom prst="rect">
            <a:avLst/>
          </a:prstGeom>
        </p:spPr>
      </p:pic>
      <p:sp>
        <p:nvSpPr>
          <p:cNvPr id="35" name="テキスト ボックス 34"/>
          <p:cNvSpPr txBox="1"/>
          <p:nvPr/>
        </p:nvSpPr>
        <p:spPr>
          <a:xfrm>
            <a:off x="2049124" y="4275930"/>
            <a:ext cx="1534491" cy="461665"/>
          </a:xfrm>
          <a:prstGeom prst="rect">
            <a:avLst/>
          </a:prstGeom>
          <a:noFill/>
        </p:spPr>
        <p:txBody>
          <a:bodyPr wrap="square" rtlCol="0">
            <a:spAutoFit/>
          </a:bodyPr>
          <a:lstStyle/>
          <a:p>
            <a:r>
              <a:rPr kumimoji="1" lang="ja-JP" altLang="en-US" sz="2400" b="1" dirty="0" smtClean="0"/>
              <a:t>石田 琢人</a:t>
            </a:r>
            <a:endParaRPr kumimoji="1" lang="ja-JP" altLang="en-US" sz="2400" b="1" dirty="0"/>
          </a:p>
        </p:txBody>
      </p:sp>
      <p:sp>
        <p:nvSpPr>
          <p:cNvPr id="36" name="テキスト ボックス 35"/>
          <p:cNvSpPr txBox="1"/>
          <p:nvPr/>
        </p:nvSpPr>
        <p:spPr>
          <a:xfrm>
            <a:off x="2049124" y="7229680"/>
            <a:ext cx="1534491" cy="461665"/>
          </a:xfrm>
          <a:prstGeom prst="rect">
            <a:avLst/>
          </a:prstGeom>
          <a:noFill/>
        </p:spPr>
        <p:txBody>
          <a:bodyPr wrap="square" rtlCol="0">
            <a:spAutoFit/>
          </a:bodyPr>
          <a:lstStyle/>
          <a:p>
            <a:r>
              <a:rPr lang="ja-JP" altLang="en-US" sz="2400" b="1" dirty="0"/>
              <a:t>小松</a:t>
            </a:r>
            <a:r>
              <a:rPr kumimoji="1" lang="ja-JP" altLang="en-US" sz="2400" b="1" dirty="0" smtClean="0"/>
              <a:t> 啓祐</a:t>
            </a:r>
            <a:endParaRPr kumimoji="1" lang="ja-JP" altLang="en-US" sz="2400" b="1" dirty="0"/>
          </a:p>
        </p:txBody>
      </p:sp>
      <p:sp>
        <p:nvSpPr>
          <p:cNvPr id="37" name="テキスト ボックス 36"/>
          <p:cNvSpPr txBox="1"/>
          <p:nvPr/>
        </p:nvSpPr>
        <p:spPr>
          <a:xfrm>
            <a:off x="2049125" y="1015518"/>
            <a:ext cx="1215438" cy="461665"/>
          </a:xfrm>
          <a:prstGeom prst="rect">
            <a:avLst/>
          </a:prstGeom>
          <a:noFill/>
        </p:spPr>
        <p:txBody>
          <a:bodyPr wrap="square" rtlCol="0">
            <a:spAutoFit/>
          </a:bodyPr>
          <a:lstStyle/>
          <a:p>
            <a:r>
              <a:rPr lang="ja-JP" altLang="en-US" sz="2400" b="1" dirty="0"/>
              <a:t>岸田</a:t>
            </a:r>
            <a:r>
              <a:rPr kumimoji="1" lang="ja-JP" altLang="en-US" sz="2400" b="1" dirty="0" smtClean="0"/>
              <a:t> 怜</a:t>
            </a:r>
            <a:endParaRPr kumimoji="1" lang="ja-JP" altLang="en-US" sz="2400" b="1" dirty="0"/>
          </a:p>
        </p:txBody>
      </p:sp>
      <p:sp>
        <p:nvSpPr>
          <p:cNvPr id="38" name="テキスト ボックス 37"/>
          <p:cNvSpPr txBox="1"/>
          <p:nvPr/>
        </p:nvSpPr>
        <p:spPr>
          <a:xfrm>
            <a:off x="3583616" y="1094859"/>
            <a:ext cx="3649569" cy="369332"/>
          </a:xfrm>
          <a:prstGeom prst="rect">
            <a:avLst/>
          </a:prstGeom>
          <a:noFill/>
        </p:spPr>
        <p:txBody>
          <a:bodyPr wrap="square" rtlCol="0">
            <a:spAutoFit/>
          </a:bodyPr>
          <a:lstStyle/>
          <a:p>
            <a:r>
              <a:rPr lang="ja-JP" altLang="en-US" b="1" dirty="0" smtClean="0"/>
              <a:t>担当：チームリーダー</a:t>
            </a:r>
            <a:endParaRPr kumimoji="1" lang="ja-JP" altLang="en-US" b="1" dirty="0"/>
          </a:p>
        </p:txBody>
      </p:sp>
      <p:sp>
        <p:nvSpPr>
          <p:cNvPr id="40" name="テキスト ボックス 39"/>
          <p:cNvSpPr txBox="1"/>
          <p:nvPr/>
        </p:nvSpPr>
        <p:spPr>
          <a:xfrm>
            <a:off x="3592561" y="4357957"/>
            <a:ext cx="3649569" cy="369332"/>
          </a:xfrm>
          <a:prstGeom prst="rect">
            <a:avLst/>
          </a:prstGeom>
          <a:noFill/>
        </p:spPr>
        <p:txBody>
          <a:bodyPr wrap="square" rtlCol="0">
            <a:spAutoFit/>
          </a:bodyPr>
          <a:lstStyle/>
          <a:p>
            <a:r>
              <a:rPr lang="ja-JP" altLang="en-US" b="1" dirty="0" smtClean="0"/>
              <a:t>担当：メインプログラマー</a:t>
            </a:r>
            <a:endParaRPr kumimoji="1" lang="ja-JP" altLang="en-US" b="1" dirty="0"/>
          </a:p>
        </p:txBody>
      </p:sp>
      <p:sp>
        <p:nvSpPr>
          <p:cNvPr id="41" name="テキスト ボックス 40"/>
          <p:cNvSpPr txBox="1"/>
          <p:nvPr/>
        </p:nvSpPr>
        <p:spPr>
          <a:xfrm>
            <a:off x="3583615" y="7302553"/>
            <a:ext cx="3649569" cy="369332"/>
          </a:xfrm>
          <a:prstGeom prst="rect">
            <a:avLst/>
          </a:prstGeom>
          <a:noFill/>
        </p:spPr>
        <p:txBody>
          <a:bodyPr wrap="square" rtlCol="0">
            <a:spAutoFit/>
          </a:bodyPr>
          <a:lstStyle/>
          <a:p>
            <a:r>
              <a:rPr lang="ja-JP" altLang="en-US" b="1" dirty="0" smtClean="0"/>
              <a:t>担当：</a:t>
            </a:r>
            <a:r>
              <a:rPr lang="en-US" altLang="ja-JP" b="1" dirty="0" smtClean="0"/>
              <a:t>AI</a:t>
            </a:r>
            <a:r>
              <a:rPr lang="ja-JP" altLang="en-US" b="1" dirty="0" smtClean="0"/>
              <a:t>プログラマー</a:t>
            </a:r>
            <a:endParaRPr kumimoji="1" lang="ja-JP" altLang="en-US" b="1" dirty="0"/>
          </a:p>
        </p:txBody>
      </p:sp>
      <p:sp>
        <p:nvSpPr>
          <p:cNvPr id="20" name="スライド番号プレースホルダー 3"/>
          <p:cNvSpPr txBox="1">
            <a:spLocks/>
          </p:cNvSpPr>
          <p:nvPr/>
        </p:nvSpPr>
        <p:spPr>
          <a:xfrm>
            <a:off x="-965535"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1</a:t>
            </a:r>
            <a:r>
              <a:rPr lang="en-US" altLang="ja-JP" sz="2400" dirty="0">
                <a:latin typeface="Black Ops One" panose="02000000000000000000" pitchFamily="2" charset="0"/>
              </a:rPr>
              <a:t>3</a:t>
            </a:r>
            <a:endParaRPr lang="ja-JP" altLang="en-US" sz="2400" dirty="0">
              <a:latin typeface="Black Ops One" panose="02000000000000000000" pitchFamily="2" charset="0"/>
            </a:endParaRPr>
          </a:p>
        </p:txBody>
      </p:sp>
      <p:sp>
        <p:nvSpPr>
          <p:cNvPr id="22" name="テキスト ボックス 21"/>
          <p:cNvSpPr txBox="1"/>
          <p:nvPr/>
        </p:nvSpPr>
        <p:spPr>
          <a:xfrm>
            <a:off x="785408" y="109360"/>
            <a:ext cx="5287183" cy="923330"/>
          </a:xfrm>
          <a:prstGeom prst="rect">
            <a:avLst/>
          </a:prstGeom>
          <a:noFill/>
          <a:ln w="38100" cmpd="dbl">
            <a:noFill/>
            <a:prstDash val="solid"/>
            <a:bevel/>
          </a:ln>
        </p:spPr>
        <p:txBody>
          <a:bodyPr wrap="square" rtlCol="0">
            <a:spAutoFit/>
          </a:bodyPr>
          <a:lstStyle/>
          <a:p>
            <a:pPr algn="ctr"/>
            <a:r>
              <a:rPr kumimoji="1" lang="ja-JP" altLang="en-US" sz="5400" b="1" dirty="0" smtClean="0"/>
              <a:t>制作者コメント</a:t>
            </a:r>
            <a:endParaRPr kumimoji="1" lang="ja-JP" altLang="en-US" sz="5400" b="1" dirty="0"/>
          </a:p>
        </p:txBody>
      </p:sp>
    </p:spTree>
    <p:extLst>
      <p:ext uri="{BB962C8B-B14F-4D97-AF65-F5344CB8AC3E}">
        <p14:creationId xmlns:p14="http://schemas.microsoft.com/office/powerpoint/2010/main" val="15195606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5314950" y="9497724"/>
            <a:ext cx="1543050" cy="408276"/>
          </a:xfrm>
        </p:spPr>
        <p:txBody>
          <a:bodyPr/>
          <a:lstStyle/>
          <a:p>
            <a:fld id="{B4321FE8-6D2D-492A-8D7B-906DBD0A275A}" type="slidenum">
              <a:rPr kumimoji="1" lang="ja-JP" altLang="en-US" sz="2400" smtClean="0">
                <a:latin typeface="Black Ops One" panose="02000000000000000000" pitchFamily="2" charset="0"/>
              </a:rPr>
              <a:t>14</a:t>
            </a:fld>
            <a:endParaRPr kumimoji="1" lang="ja-JP" altLang="en-US" sz="2400" dirty="0">
              <a:latin typeface="Black Ops One" panose="02000000000000000000" pitchFamily="2" charset="0"/>
            </a:endParaRPr>
          </a:p>
        </p:txBody>
      </p:sp>
      <p:pic>
        <p:nvPicPr>
          <p:cNvPr id="14" name="図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249" y="2741859"/>
            <a:ext cx="1767028" cy="2003588"/>
          </a:xfrm>
          <a:prstGeom prst="rect">
            <a:avLst/>
          </a:prstGeom>
        </p:spPr>
      </p:pic>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249" y="5074818"/>
            <a:ext cx="1767028" cy="2003588"/>
          </a:xfrm>
          <a:prstGeom prst="rect">
            <a:avLst/>
          </a:prstGeom>
        </p:spPr>
      </p:pic>
      <p:pic>
        <p:nvPicPr>
          <p:cNvPr id="16" name="図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249" y="7342241"/>
            <a:ext cx="1767028" cy="2003588"/>
          </a:xfrm>
          <a:prstGeom prst="rect">
            <a:avLst/>
          </a:prstGeom>
        </p:spPr>
      </p:pic>
      <p:pic>
        <p:nvPicPr>
          <p:cNvPr id="17" name="図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9249" y="408900"/>
            <a:ext cx="1767028" cy="2003588"/>
          </a:xfrm>
          <a:prstGeom prst="rect">
            <a:avLst/>
          </a:prstGeom>
        </p:spPr>
      </p:pic>
      <p:sp>
        <p:nvSpPr>
          <p:cNvPr id="18" name="正方形/長方形 17"/>
          <p:cNvSpPr/>
          <p:nvPr/>
        </p:nvSpPr>
        <p:spPr>
          <a:xfrm>
            <a:off x="2077457" y="730356"/>
            <a:ext cx="4612097" cy="1714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2077456" y="3045654"/>
            <a:ext cx="4612097" cy="1716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t>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あ</a:t>
            </a:r>
            <a:endParaRPr kumimoji="1" lang="ja-JP" altLang="en-US" dirty="0"/>
          </a:p>
        </p:txBody>
      </p:sp>
      <p:sp>
        <p:nvSpPr>
          <p:cNvPr id="21" name="正方形/長方形 20"/>
          <p:cNvSpPr/>
          <p:nvPr/>
        </p:nvSpPr>
        <p:spPr>
          <a:xfrm>
            <a:off x="2077455" y="5362228"/>
            <a:ext cx="4612097" cy="1732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2077454" y="7646037"/>
            <a:ext cx="4612097" cy="1716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2050575" y="296768"/>
            <a:ext cx="1707146" cy="461665"/>
          </a:xfrm>
          <a:prstGeom prst="rect">
            <a:avLst/>
          </a:prstGeom>
          <a:noFill/>
        </p:spPr>
        <p:txBody>
          <a:bodyPr wrap="square" rtlCol="0">
            <a:spAutoFit/>
          </a:bodyPr>
          <a:lstStyle/>
          <a:p>
            <a:r>
              <a:rPr lang="ja-JP" altLang="en-US" sz="2400" b="1" dirty="0"/>
              <a:t>庄司</a:t>
            </a:r>
            <a:r>
              <a:rPr kumimoji="1" lang="ja-JP" altLang="en-US" sz="2400" b="1" dirty="0" smtClean="0"/>
              <a:t> 康太</a:t>
            </a:r>
            <a:endParaRPr kumimoji="1" lang="ja-JP" altLang="en-US" sz="2400" b="1" dirty="0"/>
          </a:p>
        </p:txBody>
      </p:sp>
      <p:sp>
        <p:nvSpPr>
          <p:cNvPr id="24" name="テキスト ボックス 23"/>
          <p:cNvSpPr txBox="1"/>
          <p:nvPr/>
        </p:nvSpPr>
        <p:spPr>
          <a:xfrm>
            <a:off x="2050575" y="2612065"/>
            <a:ext cx="1707146" cy="461665"/>
          </a:xfrm>
          <a:prstGeom prst="rect">
            <a:avLst/>
          </a:prstGeom>
          <a:noFill/>
        </p:spPr>
        <p:txBody>
          <a:bodyPr wrap="square" rtlCol="0">
            <a:spAutoFit/>
          </a:bodyPr>
          <a:lstStyle/>
          <a:p>
            <a:r>
              <a:rPr lang="ja-JP" altLang="en-US" sz="2400" b="1" dirty="0"/>
              <a:t>箱﨑</a:t>
            </a:r>
            <a:r>
              <a:rPr kumimoji="1" lang="ja-JP" altLang="en-US" sz="2400" b="1" dirty="0" smtClean="0"/>
              <a:t> 彩花</a:t>
            </a:r>
            <a:endParaRPr kumimoji="1" lang="ja-JP" altLang="en-US" sz="2400" b="1" dirty="0"/>
          </a:p>
        </p:txBody>
      </p:sp>
      <p:sp>
        <p:nvSpPr>
          <p:cNvPr id="25" name="テキスト ボックス 24"/>
          <p:cNvSpPr txBox="1"/>
          <p:nvPr/>
        </p:nvSpPr>
        <p:spPr>
          <a:xfrm>
            <a:off x="2050574" y="4945025"/>
            <a:ext cx="2084627" cy="461665"/>
          </a:xfrm>
          <a:prstGeom prst="rect">
            <a:avLst/>
          </a:prstGeom>
          <a:noFill/>
        </p:spPr>
        <p:txBody>
          <a:bodyPr wrap="square" rtlCol="0">
            <a:spAutoFit/>
          </a:bodyPr>
          <a:lstStyle/>
          <a:p>
            <a:r>
              <a:rPr lang="ja-JP" altLang="en-US" sz="2400" b="1" dirty="0"/>
              <a:t>早川</a:t>
            </a:r>
            <a:r>
              <a:rPr kumimoji="1" lang="ja-JP" altLang="en-US" sz="2400" b="1" dirty="0" smtClean="0"/>
              <a:t> 樹綺也</a:t>
            </a:r>
            <a:endParaRPr kumimoji="1" lang="ja-JP" altLang="en-US" sz="2400" b="1" dirty="0"/>
          </a:p>
        </p:txBody>
      </p:sp>
      <p:sp>
        <p:nvSpPr>
          <p:cNvPr id="26" name="テキスト ボックス 25"/>
          <p:cNvSpPr txBox="1"/>
          <p:nvPr/>
        </p:nvSpPr>
        <p:spPr>
          <a:xfrm>
            <a:off x="2050573" y="7198812"/>
            <a:ext cx="1707149" cy="461665"/>
          </a:xfrm>
          <a:prstGeom prst="rect">
            <a:avLst/>
          </a:prstGeom>
          <a:noFill/>
        </p:spPr>
        <p:txBody>
          <a:bodyPr wrap="square" rtlCol="0">
            <a:spAutoFit/>
          </a:bodyPr>
          <a:lstStyle/>
          <a:p>
            <a:r>
              <a:rPr lang="ja-JP" altLang="en-US" sz="2400" b="1" dirty="0"/>
              <a:t>吉田</a:t>
            </a:r>
            <a:r>
              <a:rPr kumimoji="1" lang="ja-JP" altLang="en-US" sz="2400" b="1" dirty="0" smtClean="0"/>
              <a:t> 柊平</a:t>
            </a:r>
            <a:endParaRPr kumimoji="1" lang="ja-JP" altLang="en-US" sz="2400" b="1" dirty="0"/>
          </a:p>
        </p:txBody>
      </p:sp>
      <p:sp>
        <p:nvSpPr>
          <p:cNvPr id="27" name="テキスト ボックス 26"/>
          <p:cNvSpPr txBox="1"/>
          <p:nvPr/>
        </p:nvSpPr>
        <p:spPr>
          <a:xfrm>
            <a:off x="3805844" y="359080"/>
            <a:ext cx="3260551" cy="369332"/>
          </a:xfrm>
          <a:prstGeom prst="rect">
            <a:avLst/>
          </a:prstGeom>
          <a:noFill/>
        </p:spPr>
        <p:txBody>
          <a:bodyPr wrap="square" rtlCol="0">
            <a:spAutoFit/>
          </a:bodyPr>
          <a:lstStyle/>
          <a:p>
            <a:r>
              <a:rPr lang="ja-JP" altLang="en-US" b="1" dirty="0" smtClean="0"/>
              <a:t>担当：ブース設営</a:t>
            </a:r>
            <a:endParaRPr kumimoji="1" lang="ja-JP" altLang="en-US" b="1" dirty="0"/>
          </a:p>
        </p:txBody>
      </p:sp>
      <p:sp>
        <p:nvSpPr>
          <p:cNvPr id="28" name="テキスト ボックス 27"/>
          <p:cNvSpPr txBox="1"/>
          <p:nvPr/>
        </p:nvSpPr>
        <p:spPr>
          <a:xfrm>
            <a:off x="3805844" y="2690761"/>
            <a:ext cx="3260551" cy="369332"/>
          </a:xfrm>
          <a:prstGeom prst="rect">
            <a:avLst/>
          </a:prstGeom>
          <a:noFill/>
        </p:spPr>
        <p:txBody>
          <a:bodyPr wrap="square" rtlCol="0">
            <a:spAutoFit/>
          </a:bodyPr>
          <a:lstStyle/>
          <a:p>
            <a:r>
              <a:rPr lang="ja-JP" altLang="en-US" b="1" dirty="0" smtClean="0"/>
              <a:t>担当：</a:t>
            </a:r>
            <a:r>
              <a:rPr lang="en-US" altLang="ja-JP" b="1" dirty="0" smtClean="0"/>
              <a:t>UI</a:t>
            </a:r>
            <a:r>
              <a:rPr lang="ja-JP" altLang="en-US" b="1" dirty="0" smtClean="0"/>
              <a:t>プログラマー</a:t>
            </a:r>
            <a:endParaRPr kumimoji="1" lang="ja-JP" altLang="en-US" b="1" dirty="0"/>
          </a:p>
        </p:txBody>
      </p:sp>
      <p:sp>
        <p:nvSpPr>
          <p:cNvPr id="29" name="テキスト ボックス 28"/>
          <p:cNvSpPr txBox="1"/>
          <p:nvPr/>
        </p:nvSpPr>
        <p:spPr>
          <a:xfrm>
            <a:off x="3872018" y="5024389"/>
            <a:ext cx="3260551" cy="369332"/>
          </a:xfrm>
          <a:prstGeom prst="rect">
            <a:avLst/>
          </a:prstGeom>
          <a:noFill/>
        </p:spPr>
        <p:txBody>
          <a:bodyPr wrap="square" rtlCol="0">
            <a:spAutoFit/>
          </a:bodyPr>
          <a:lstStyle/>
          <a:p>
            <a:r>
              <a:rPr lang="ja-JP" altLang="en-US" b="1" dirty="0" smtClean="0"/>
              <a:t>担当：オンライン</a:t>
            </a:r>
            <a:endParaRPr kumimoji="1" lang="ja-JP" altLang="en-US" b="1" dirty="0"/>
          </a:p>
        </p:txBody>
      </p:sp>
      <p:sp>
        <p:nvSpPr>
          <p:cNvPr id="30" name="テキスト ボックス 29"/>
          <p:cNvSpPr txBox="1"/>
          <p:nvPr/>
        </p:nvSpPr>
        <p:spPr>
          <a:xfrm>
            <a:off x="3872018" y="7274761"/>
            <a:ext cx="3260551" cy="369332"/>
          </a:xfrm>
          <a:prstGeom prst="rect">
            <a:avLst/>
          </a:prstGeom>
          <a:noFill/>
        </p:spPr>
        <p:txBody>
          <a:bodyPr wrap="square" rtlCol="0">
            <a:spAutoFit/>
          </a:bodyPr>
          <a:lstStyle/>
          <a:p>
            <a:r>
              <a:rPr lang="ja-JP" altLang="en-US" b="1" dirty="0" smtClean="0"/>
              <a:t>担当：モデル・ブース設営</a:t>
            </a:r>
            <a:endParaRPr kumimoji="1" lang="ja-JP" altLang="en-US" b="1" dirty="0"/>
          </a:p>
        </p:txBody>
      </p:sp>
    </p:spTree>
    <p:extLst>
      <p:ext uri="{BB962C8B-B14F-4D97-AF65-F5344CB8AC3E}">
        <p14:creationId xmlns:p14="http://schemas.microsoft.com/office/powerpoint/2010/main" val="20678568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7277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15" y="139572"/>
            <a:ext cx="3217760" cy="1255389"/>
          </a:xfrm>
          <a:prstGeom prst="rect">
            <a:avLst/>
          </a:prstGeom>
        </p:spPr>
      </p:pic>
      <p:sp>
        <p:nvSpPr>
          <p:cNvPr id="8"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1</a:t>
            </a:r>
            <a:endParaRPr lang="ja-JP" altLang="en-US" sz="2400" dirty="0">
              <a:latin typeface="Black Ops One" panose="02000000000000000000" pitchFamily="2" charset="0"/>
            </a:endParaRPr>
          </a:p>
        </p:txBody>
      </p:sp>
      <p:sp>
        <p:nvSpPr>
          <p:cNvPr id="12" name="テキスト ボックス 11"/>
          <p:cNvSpPr txBox="1"/>
          <p:nvPr/>
        </p:nvSpPr>
        <p:spPr>
          <a:xfrm>
            <a:off x="7873786" y="39369"/>
            <a:ext cx="4943875" cy="5016758"/>
          </a:xfrm>
          <a:prstGeom prst="rect">
            <a:avLst/>
          </a:prstGeom>
          <a:noFill/>
        </p:spPr>
        <p:txBody>
          <a:bodyPr wrap="square" rtlCol="0">
            <a:spAutoFit/>
          </a:bodyPr>
          <a:lstStyle/>
          <a:p>
            <a:pPr algn="ctr"/>
            <a:r>
              <a:rPr kumimoji="1" lang="ja-JP" altLang="en-US" sz="2000" dirty="0" smtClean="0">
                <a:solidFill>
                  <a:schemeClr val="bg1"/>
                </a:solidFill>
              </a:rPr>
              <a:t>このゲームは</a:t>
            </a:r>
            <a:r>
              <a:rPr kumimoji="1" lang="en-US" altLang="ja-JP" sz="2000" dirty="0" smtClean="0">
                <a:solidFill>
                  <a:schemeClr val="bg1"/>
                </a:solidFill>
              </a:rPr>
              <a:t>AI</a:t>
            </a:r>
            <a:r>
              <a:rPr lang="ja-JP" altLang="en-US" sz="2000" dirty="0" smtClean="0">
                <a:solidFill>
                  <a:schemeClr val="bg1"/>
                </a:solidFill>
              </a:rPr>
              <a:t>機体を含む</a:t>
            </a:r>
            <a:r>
              <a:rPr lang="en-US" altLang="ja-JP" sz="2000" dirty="0" smtClean="0">
                <a:solidFill>
                  <a:schemeClr val="bg1"/>
                </a:solidFill>
              </a:rPr>
              <a:t>6</a:t>
            </a:r>
            <a:r>
              <a:rPr lang="ja-JP" altLang="en-US" sz="2000" dirty="0" smtClean="0">
                <a:solidFill>
                  <a:schemeClr val="bg1"/>
                </a:solidFill>
              </a:rPr>
              <a:t>対</a:t>
            </a:r>
            <a:r>
              <a:rPr lang="en-US" altLang="ja-JP" sz="2000" dirty="0" smtClean="0">
                <a:solidFill>
                  <a:schemeClr val="bg1"/>
                </a:solidFill>
              </a:rPr>
              <a:t>6</a:t>
            </a:r>
            <a:r>
              <a:rPr lang="ja-JP" altLang="en-US" sz="2000" dirty="0" smtClean="0">
                <a:solidFill>
                  <a:schemeClr val="bg1"/>
                </a:solidFill>
              </a:rPr>
              <a:t>のチームバトル</a:t>
            </a:r>
            <a:endParaRPr lang="en-US" altLang="ja-JP" sz="2000" dirty="0" smtClean="0">
              <a:solidFill>
                <a:schemeClr val="bg1"/>
              </a:solidFill>
            </a:endParaRPr>
          </a:p>
          <a:p>
            <a:pPr algn="ctr"/>
            <a:endParaRPr kumimoji="1" lang="en-US" altLang="ja-JP" sz="2000" dirty="0">
              <a:solidFill>
                <a:schemeClr val="bg1"/>
              </a:solidFill>
            </a:endParaRPr>
          </a:p>
          <a:p>
            <a:pPr algn="ctr"/>
            <a:r>
              <a:rPr lang="ja-JP" altLang="en-US" sz="2000" dirty="0" smtClean="0">
                <a:solidFill>
                  <a:schemeClr val="bg1"/>
                </a:solidFill>
              </a:rPr>
              <a:t>相手のリンクエネルギーを</a:t>
            </a:r>
            <a:r>
              <a:rPr lang="en-US" altLang="ja-JP" sz="2000" dirty="0" smtClean="0">
                <a:solidFill>
                  <a:schemeClr val="bg1"/>
                </a:solidFill>
              </a:rPr>
              <a:t>0</a:t>
            </a:r>
            <a:r>
              <a:rPr lang="ja-JP" altLang="en-US" sz="2000" dirty="0" smtClean="0">
                <a:solidFill>
                  <a:schemeClr val="bg1"/>
                </a:solidFill>
              </a:rPr>
              <a:t>にしたチームの勝利</a:t>
            </a:r>
            <a:endParaRPr lang="en-US" altLang="ja-JP" sz="2000" dirty="0" smtClean="0">
              <a:solidFill>
                <a:schemeClr val="bg1"/>
              </a:solidFill>
            </a:endParaRPr>
          </a:p>
          <a:p>
            <a:pPr algn="ctr"/>
            <a:endParaRPr kumimoji="1" lang="en-US" altLang="ja-JP" sz="2000" dirty="0">
              <a:solidFill>
                <a:schemeClr val="bg1"/>
              </a:solidFill>
            </a:endParaRPr>
          </a:p>
          <a:p>
            <a:pPr algn="ctr"/>
            <a:r>
              <a:rPr lang="ja-JP" altLang="en-US" sz="2000" dirty="0" smtClean="0">
                <a:solidFill>
                  <a:schemeClr val="bg1"/>
                </a:solidFill>
              </a:rPr>
              <a:t>プレイヤーを操作する</a:t>
            </a:r>
            <a:endParaRPr lang="en-US" altLang="ja-JP" sz="2000" dirty="0" smtClean="0">
              <a:solidFill>
                <a:schemeClr val="bg1"/>
              </a:solidFill>
            </a:endParaRPr>
          </a:p>
          <a:p>
            <a:pPr algn="ctr"/>
            <a:r>
              <a:rPr kumimoji="1" lang="ja-JP" altLang="en-US" sz="2000" dirty="0" smtClean="0">
                <a:solidFill>
                  <a:schemeClr val="bg1"/>
                </a:solidFill>
              </a:rPr>
              <a:t>アクションパート</a:t>
            </a:r>
            <a:endParaRPr kumimoji="1" lang="en-US" altLang="ja-JP" sz="2000" dirty="0" smtClean="0">
              <a:solidFill>
                <a:schemeClr val="bg1"/>
              </a:solidFill>
            </a:endParaRPr>
          </a:p>
          <a:p>
            <a:pPr algn="ctr"/>
            <a:r>
              <a:rPr lang="en-US" altLang="ja-JP" sz="2000" dirty="0" smtClean="0">
                <a:solidFill>
                  <a:schemeClr val="bg1"/>
                </a:solidFill>
              </a:rPr>
              <a:t>AI</a:t>
            </a:r>
            <a:r>
              <a:rPr lang="ja-JP" altLang="en-US" sz="2000" dirty="0" smtClean="0">
                <a:solidFill>
                  <a:schemeClr val="bg1"/>
                </a:solidFill>
              </a:rPr>
              <a:t>を操作する</a:t>
            </a:r>
            <a:endParaRPr lang="en-US" altLang="ja-JP" sz="2000" dirty="0" smtClean="0">
              <a:solidFill>
                <a:schemeClr val="bg1"/>
              </a:solidFill>
            </a:endParaRPr>
          </a:p>
          <a:p>
            <a:pPr algn="ctr"/>
            <a:r>
              <a:rPr kumimoji="1" lang="ja-JP" altLang="en-US" sz="2000" dirty="0" smtClean="0">
                <a:solidFill>
                  <a:schemeClr val="bg1"/>
                </a:solidFill>
              </a:rPr>
              <a:t>ストラテジーパートを</a:t>
            </a:r>
            <a:endParaRPr kumimoji="1" lang="en-US" altLang="ja-JP" sz="2000" dirty="0" smtClean="0">
              <a:solidFill>
                <a:schemeClr val="bg1"/>
              </a:solidFill>
            </a:endParaRPr>
          </a:p>
          <a:p>
            <a:pPr algn="ctr"/>
            <a:r>
              <a:rPr kumimoji="1" lang="ja-JP" altLang="en-US" sz="2000" dirty="0" smtClean="0">
                <a:solidFill>
                  <a:schemeClr val="bg1"/>
                </a:solidFill>
              </a:rPr>
              <a:t>切り替えながら戦う</a:t>
            </a:r>
            <a:endParaRPr kumimoji="1" lang="en-US" altLang="ja-JP" sz="2000" dirty="0" smtClean="0">
              <a:solidFill>
                <a:schemeClr val="bg1"/>
              </a:solidFill>
            </a:endParaRPr>
          </a:p>
          <a:p>
            <a:pPr algn="ctr"/>
            <a:endParaRPr lang="en-US" altLang="ja-JP" sz="2000" dirty="0">
              <a:solidFill>
                <a:schemeClr val="bg1"/>
              </a:solidFill>
            </a:endParaRPr>
          </a:p>
          <a:p>
            <a:pPr algn="ctr"/>
            <a:r>
              <a:rPr kumimoji="1" lang="ja-JP" altLang="en-US" sz="2000" dirty="0" smtClean="0">
                <a:solidFill>
                  <a:schemeClr val="bg1"/>
                </a:solidFill>
              </a:rPr>
              <a:t>状況に応じた最適な</a:t>
            </a:r>
            <a:r>
              <a:rPr kumimoji="1" lang="en-US" altLang="ja-JP" sz="2000" dirty="0" smtClean="0">
                <a:solidFill>
                  <a:schemeClr val="bg1"/>
                </a:solidFill>
              </a:rPr>
              <a:t>AI</a:t>
            </a:r>
            <a:r>
              <a:rPr kumimoji="1" lang="ja-JP" altLang="en-US" sz="2000" dirty="0" smtClean="0">
                <a:solidFill>
                  <a:schemeClr val="bg1"/>
                </a:solidFill>
              </a:rPr>
              <a:t>を作り出せ</a:t>
            </a:r>
            <a:endParaRPr kumimoji="1" lang="en-US" altLang="ja-JP" sz="2000" dirty="0" smtClean="0">
              <a:solidFill>
                <a:schemeClr val="bg1"/>
              </a:solidFill>
            </a:endParaRPr>
          </a:p>
          <a:p>
            <a:pPr algn="ctr"/>
            <a:endParaRPr lang="en-US" altLang="ja-JP" sz="2000" dirty="0">
              <a:solidFill>
                <a:schemeClr val="bg1"/>
              </a:solidFill>
            </a:endParaRPr>
          </a:p>
          <a:p>
            <a:pPr algn="ctr"/>
            <a:r>
              <a:rPr kumimoji="1" lang="en-US" altLang="ja-JP" sz="2000" dirty="0" smtClean="0">
                <a:solidFill>
                  <a:schemeClr val="bg1"/>
                </a:solidFill>
              </a:rPr>
              <a:t>AI</a:t>
            </a:r>
            <a:r>
              <a:rPr kumimoji="1" lang="ja-JP" altLang="en-US" sz="2000" dirty="0" smtClean="0">
                <a:solidFill>
                  <a:schemeClr val="bg1"/>
                </a:solidFill>
              </a:rPr>
              <a:t>機体との協力がカギを握る</a:t>
            </a:r>
            <a:endParaRPr kumimoji="1" lang="en-US" altLang="ja-JP" sz="2000" dirty="0" smtClean="0">
              <a:solidFill>
                <a:schemeClr val="bg1"/>
              </a:solidFill>
            </a:endParaRPr>
          </a:p>
          <a:p>
            <a:pPr algn="ctr"/>
            <a:r>
              <a:rPr kumimoji="1" lang="ja-JP" altLang="en-US" sz="2000" dirty="0" smtClean="0">
                <a:solidFill>
                  <a:schemeClr val="bg1"/>
                </a:solidFill>
              </a:rPr>
              <a:t>チームバトル</a:t>
            </a:r>
            <a:endParaRPr kumimoji="1" lang="ja-JP" altLang="en-US" sz="2000" dirty="0">
              <a:solidFill>
                <a:schemeClr val="bg1"/>
              </a:solidFill>
            </a:endParaRPr>
          </a:p>
        </p:txBody>
      </p:sp>
      <p:pic>
        <p:nvPicPr>
          <p:cNvPr id="45" name="図 44"/>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92310" y="2516705"/>
            <a:ext cx="1692717" cy="1945317"/>
          </a:xfrm>
          <a:prstGeom prst="rect">
            <a:avLst/>
          </a:prstGeom>
        </p:spPr>
      </p:pic>
      <p:sp>
        <p:nvSpPr>
          <p:cNvPr id="13" name="テキスト ボックス 12"/>
          <p:cNvSpPr txBox="1"/>
          <p:nvPr/>
        </p:nvSpPr>
        <p:spPr>
          <a:xfrm>
            <a:off x="2807203" y="28736"/>
            <a:ext cx="4626383" cy="584775"/>
          </a:xfrm>
          <a:prstGeom prst="rect">
            <a:avLst/>
          </a:prstGeom>
          <a:noFill/>
        </p:spPr>
        <p:txBody>
          <a:bodyPr wrap="square" rtlCol="0">
            <a:spAutoFit/>
          </a:bodyPr>
          <a:lstStyle/>
          <a:p>
            <a:pPr algn="ctr"/>
            <a:r>
              <a:rPr kumimoji="1" lang="en-US" altLang="ja-JP" sz="3200" dirty="0" smtClean="0">
                <a:effectLst>
                  <a:glow rad="38100">
                    <a:srgbClr val="046B37"/>
                  </a:glow>
                </a:effectLst>
                <a:latin typeface="Black Ops One" panose="02000000000000000000" pitchFamily="2" charset="0"/>
              </a:rPr>
              <a:t>GAME</a:t>
            </a:r>
            <a:r>
              <a:rPr lang="ja-JP" altLang="en-US" sz="3200" dirty="0">
                <a:effectLst>
                  <a:glow rad="38100">
                    <a:srgbClr val="046B37"/>
                  </a:glow>
                </a:effectLst>
                <a:latin typeface="Black Ops One" panose="02000000000000000000" pitchFamily="2" charset="0"/>
              </a:rPr>
              <a:t> </a:t>
            </a:r>
            <a:r>
              <a:rPr kumimoji="1" lang="en-US" altLang="ja-JP" sz="3200" dirty="0" smtClean="0">
                <a:effectLst>
                  <a:glow rad="38100">
                    <a:srgbClr val="046B37"/>
                  </a:glow>
                </a:effectLst>
                <a:latin typeface="Black Ops One" panose="02000000000000000000" pitchFamily="2" charset="0"/>
              </a:rPr>
              <a:t>SYSTEM</a:t>
            </a:r>
            <a:endParaRPr kumimoji="1" lang="ja-JP" altLang="en-US" sz="3200" dirty="0">
              <a:effectLst>
                <a:glow rad="38100">
                  <a:srgbClr val="046B37"/>
                </a:glow>
              </a:effectLst>
              <a:latin typeface="Black Ops One" panose="02000000000000000000" pitchFamily="2" charset="0"/>
            </a:endParaRPr>
          </a:p>
        </p:txBody>
      </p:sp>
      <p:pic>
        <p:nvPicPr>
          <p:cNvPr id="46" name="図 45"/>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389972" y="2619549"/>
            <a:ext cx="1875545" cy="1775691"/>
          </a:xfrm>
          <a:prstGeom prst="rect">
            <a:avLst/>
          </a:prstGeom>
        </p:spPr>
      </p:pic>
      <p:grpSp>
        <p:nvGrpSpPr>
          <p:cNvPr id="15" name="グループ化 14"/>
          <p:cNvGrpSpPr/>
          <p:nvPr/>
        </p:nvGrpSpPr>
        <p:grpSpPr>
          <a:xfrm>
            <a:off x="-96594" y="2429085"/>
            <a:ext cx="7092762" cy="2049285"/>
            <a:chOff x="-120462" y="2314837"/>
            <a:chExt cx="7092762" cy="2049285"/>
          </a:xfrm>
        </p:grpSpPr>
        <p:grpSp>
          <p:nvGrpSpPr>
            <p:cNvPr id="11" name="グループ化 10"/>
            <p:cNvGrpSpPr/>
            <p:nvPr/>
          </p:nvGrpSpPr>
          <p:grpSpPr>
            <a:xfrm>
              <a:off x="-120462" y="2314838"/>
              <a:ext cx="3415769" cy="2049284"/>
              <a:chOff x="-120462" y="2314838"/>
              <a:chExt cx="3415769" cy="2049284"/>
            </a:xfrm>
          </p:grpSpPr>
          <p:sp>
            <p:nvSpPr>
              <p:cNvPr id="24" name="正方形/長方形 23"/>
              <p:cNvSpPr/>
              <p:nvPr/>
            </p:nvSpPr>
            <p:spPr>
              <a:xfrm>
                <a:off x="-120462" y="2314838"/>
                <a:ext cx="3415769" cy="2049284"/>
              </a:xfrm>
              <a:prstGeom prst="rect">
                <a:avLst/>
              </a:prstGeom>
              <a:solidFill>
                <a:srgbClr val="642516">
                  <a:alpha val="60000"/>
                </a:srgb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p:cNvGrpSpPr/>
              <p:nvPr/>
            </p:nvGrpSpPr>
            <p:grpSpPr>
              <a:xfrm>
                <a:off x="114015" y="2385773"/>
                <a:ext cx="2876456" cy="1890516"/>
                <a:chOff x="234670" y="1923654"/>
                <a:chExt cx="2876456" cy="1890516"/>
              </a:xfrm>
            </p:grpSpPr>
            <p:pic>
              <p:nvPicPr>
                <p:cNvPr id="19" name="図 18"/>
                <p:cNvPicPr>
                  <a:picLocks noChangeAspect="1"/>
                </p:cNvPicPr>
                <p:nvPr/>
              </p:nvPicPr>
              <p:blipFill rotWithShape="1">
                <a:blip r:embed="rId7" cstate="print">
                  <a:duotone>
                    <a:prstClr val="black"/>
                    <a:schemeClr val="accent5">
                      <a:tint val="45000"/>
                      <a:satMod val="400000"/>
                    </a:schemeClr>
                  </a:duotone>
                  <a:extLst>
                    <a:ext uri="{28A0092B-C50C-407E-A947-70E740481C1C}">
                      <a14:useLocalDpi xmlns:a14="http://schemas.microsoft.com/office/drawing/2010/main" val="0"/>
                    </a:ext>
                  </a:extLst>
                </a:blip>
                <a:srcRect t="60526" b="20526"/>
                <a:stretch/>
              </p:blipFill>
              <p:spPr>
                <a:xfrm>
                  <a:off x="381347" y="2718224"/>
                  <a:ext cx="1084340" cy="1095946"/>
                </a:xfrm>
                <a:prstGeom prst="rect">
                  <a:avLst/>
                </a:prstGeom>
                <a:effectLst>
                  <a:glow rad="25400">
                    <a:schemeClr val="tx2">
                      <a:lumMod val="50000"/>
                    </a:schemeClr>
                  </a:glow>
                  <a:outerShdw blurRad="50800" dist="38100" dir="2700000" algn="tl" rotWithShape="0">
                    <a:prstClr val="black">
                      <a:alpha val="40000"/>
                    </a:prstClr>
                  </a:outerShdw>
                </a:effectLst>
              </p:spPr>
            </p:pic>
            <p:pic>
              <p:nvPicPr>
                <p:cNvPr id="21" name="図 20"/>
                <p:cNvPicPr>
                  <a:picLocks noChangeAspect="1"/>
                </p:cNvPicPr>
                <p:nvPr/>
              </p:nvPicPr>
              <p:blipFill rotWithShape="1">
                <a:blip r:embed="rId8" cstate="print">
                  <a:duotone>
                    <a:prstClr val="black"/>
                    <a:schemeClr val="accent5">
                      <a:tint val="45000"/>
                      <a:satMod val="400000"/>
                    </a:schemeClr>
                  </a:duotone>
                  <a:extLst>
                    <a:ext uri="{28A0092B-C50C-407E-A947-70E740481C1C}">
                      <a14:useLocalDpi xmlns:a14="http://schemas.microsoft.com/office/drawing/2010/main" val="0"/>
                    </a:ext>
                  </a:extLst>
                </a:blip>
                <a:srcRect t="20648" b="60405"/>
                <a:stretch/>
              </p:blipFill>
              <p:spPr>
                <a:xfrm>
                  <a:off x="1910764" y="2801285"/>
                  <a:ext cx="967451" cy="977805"/>
                </a:xfrm>
                <a:prstGeom prst="rect">
                  <a:avLst/>
                </a:prstGeom>
                <a:effectLst>
                  <a:glow rad="25400">
                    <a:schemeClr val="tx2">
                      <a:lumMod val="50000"/>
                    </a:schemeClr>
                  </a:glow>
                  <a:outerShdw blurRad="50800" dist="38100" dir="2700000" algn="tl" rotWithShape="0">
                    <a:prstClr val="black">
                      <a:alpha val="40000"/>
                    </a:prstClr>
                  </a:outerShdw>
                </a:effectLst>
              </p:spPr>
            </p:pic>
            <p:pic>
              <p:nvPicPr>
                <p:cNvPr id="22" name="図 21"/>
                <p:cNvPicPr>
                  <a:picLocks noChangeAspect="1"/>
                </p:cNvPicPr>
                <p:nvPr/>
              </p:nvPicPr>
              <p:blipFill rotWithShape="1">
                <a:blip r:embed="rId9">
                  <a:duotone>
                    <a:prstClr val="black"/>
                    <a:schemeClr val="accent5">
                      <a:tint val="45000"/>
                      <a:satMod val="400000"/>
                    </a:schemeClr>
                  </a:duotone>
                  <a:extLst>
                    <a:ext uri="{BEBA8EAE-BF5A-486C-A8C5-ECC9F3942E4B}">
                      <a14:imgProps xmlns:a14="http://schemas.microsoft.com/office/drawing/2010/main">
                        <a14:imgLayer r:embed="rId10">
                          <a14:imgEffect>
                            <a14:backgroundRemoval t="26950" b="89362" l="9929" r="89362"/>
                          </a14:imgEffect>
                        </a14:imgLayer>
                      </a14:imgProps>
                    </a:ext>
                    <a:ext uri="{28A0092B-C50C-407E-A947-70E740481C1C}">
                      <a14:useLocalDpi xmlns:a14="http://schemas.microsoft.com/office/drawing/2010/main" val="0"/>
                    </a:ext>
                  </a:extLst>
                </a:blip>
                <a:srcRect l="12496" t="26390" r="14768" b="20711"/>
                <a:stretch/>
              </p:blipFill>
              <p:spPr>
                <a:xfrm>
                  <a:off x="234670" y="1939809"/>
                  <a:ext cx="740526" cy="53856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23" name="図 22"/>
                <p:cNvPicPr>
                  <a:picLocks noChangeAspect="1"/>
                </p:cNvPicPr>
                <p:nvPr/>
              </p:nvPicPr>
              <p:blipFill rotWithShape="1">
                <a:blip r:embed="rId11">
                  <a:duotone>
                    <a:prstClr val="black"/>
                    <a:schemeClr val="accent5">
                      <a:tint val="45000"/>
                      <a:satMod val="400000"/>
                    </a:schemeClr>
                  </a:duotone>
                  <a:extLst>
                    <a:ext uri="{BEBA8EAE-BF5A-486C-A8C5-ECC9F3942E4B}">
                      <a14:imgProps xmlns:a14="http://schemas.microsoft.com/office/drawing/2010/main">
                        <a14:imgLayer r:embed="rId12">
                          <a14:imgEffect>
                            <a14:backgroundRemoval t="18310" b="86620" l="18440" r="89362"/>
                          </a14:imgEffect>
                        </a14:imgLayer>
                      </a14:imgProps>
                    </a:ext>
                    <a:ext uri="{28A0092B-C50C-407E-A947-70E740481C1C}">
                      <a14:useLocalDpi xmlns:a14="http://schemas.microsoft.com/office/drawing/2010/main" val="0"/>
                    </a:ext>
                  </a:extLst>
                </a:blip>
                <a:srcRect l="15004" t="19167" r="16194" b="11211"/>
                <a:stretch/>
              </p:blipFill>
              <p:spPr>
                <a:xfrm>
                  <a:off x="913622" y="2179660"/>
                  <a:ext cx="682042" cy="69507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26" name="図 25"/>
                <p:cNvPicPr>
                  <a:picLocks noChangeAspect="1"/>
                </p:cNvPicPr>
                <p:nvPr/>
              </p:nvPicPr>
              <p:blipFill rotWithShape="1">
                <a:blip r:embed="rId9">
                  <a:duotone>
                    <a:prstClr val="black"/>
                    <a:schemeClr val="accent5">
                      <a:tint val="45000"/>
                      <a:satMod val="400000"/>
                    </a:schemeClr>
                  </a:duotone>
                  <a:extLst>
                    <a:ext uri="{BEBA8EAE-BF5A-486C-A8C5-ECC9F3942E4B}">
                      <a14:imgProps xmlns:a14="http://schemas.microsoft.com/office/drawing/2010/main">
                        <a14:imgLayer r:embed="rId10">
                          <a14:imgEffect>
                            <a14:backgroundRemoval t="26950" b="89362" l="9929" r="89362"/>
                          </a14:imgEffect>
                        </a14:imgLayer>
                      </a14:imgProps>
                    </a:ext>
                    <a:ext uri="{28A0092B-C50C-407E-A947-70E740481C1C}">
                      <a14:useLocalDpi xmlns:a14="http://schemas.microsoft.com/office/drawing/2010/main" val="0"/>
                    </a:ext>
                  </a:extLst>
                </a:blip>
                <a:srcRect l="12496" t="26390" r="14768" b="20711"/>
                <a:stretch/>
              </p:blipFill>
              <p:spPr>
                <a:xfrm>
                  <a:off x="1788131" y="2258099"/>
                  <a:ext cx="740526" cy="53856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27" name="図 26"/>
                <p:cNvPicPr>
                  <a:picLocks noChangeAspect="1"/>
                </p:cNvPicPr>
                <p:nvPr/>
              </p:nvPicPr>
              <p:blipFill rotWithShape="1">
                <a:blip r:embed="rId11">
                  <a:duotone>
                    <a:prstClr val="black"/>
                    <a:schemeClr val="accent5">
                      <a:tint val="45000"/>
                      <a:satMod val="400000"/>
                    </a:schemeClr>
                  </a:duotone>
                  <a:extLst>
                    <a:ext uri="{BEBA8EAE-BF5A-486C-A8C5-ECC9F3942E4B}">
                      <a14:imgProps xmlns:a14="http://schemas.microsoft.com/office/drawing/2010/main">
                        <a14:imgLayer r:embed="rId12">
                          <a14:imgEffect>
                            <a14:backgroundRemoval t="18310" b="86620" l="18440" r="89362"/>
                          </a14:imgEffect>
                        </a14:imgLayer>
                      </a14:imgProps>
                    </a:ext>
                    <a:ext uri="{28A0092B-C50C-407E-A947-70E740481C1C}">
                      <a14:useLocalDpi xmlns:a14="http://schemas.microsoft.com/office/drawing/2010/main" val="0"/>
                    </a:ext>
                  </a:extLst>
                </a:blip>
                <a:srcRect l="15004" t="19167" r="16194" b="11211"/>
                <a:stretch/>
              </p:blipFill>
              <p:spPr>
                <a:xfrm>
                  <a:off x="2429084" y="1923654"/>
                  <a:ext cx="682042" cy="695074"/>
                </a:xfrm>
                <a:prstGeom prst="rect">
                  <a:avLst/>
                </a:prstGeom>
                <a:effectLst>
                  <a:glow rad="25400">
                    <a:srgbClr val="FFFF00">
                      <a:alpha val="60000"/>
                    </a:srgbClr>
                  </a:glow>
                  <a:outerShdw blurRad="50800" dist="38100" dir="2700000" algn="tl" rotWithShape="0">
                    <a:prstClr val="black">
                      <a:alpha val="40000"/>
                    </a:prstClr>
                  </a:outerShdw>
                </a:effectLst>
              </p:spPr>
            </p:pic>
          </p:grpSp>
        </p:grpSp>
        <p:grpSp>
          <p:nvGrpSpPr>
            <p:cNvPr id="14" name="グループ化 13"/>
            <p:cNvGrpSpPr/>
            <p:nvPr/>
          </p:nvGrpSpPr>
          <p:grpSpPr>
            <a:xfrm>
              <a:off x="3572035" y="2314837"/>
              <a:ext cx="3400265" cy="2049285"/>
              <a:chOff x="3572035" y="2314837"/>
              <a:chExt cx="3400265" cy="2049285"/>
            </a:xfrm>
          </p:grpSpPr>
          <p:sp>
            <p:nvSpPr>
              <p:cNvPr id="25" name="正方形/長方形 24"/>
              <p:cNvSpPr/>
              <p:nvPr/>
            </p:nvSpPr>
            <p:spPr>
              <a:xfrm>
                <a:off x="3572035" y="2314837"/>
                <a:ext cx="3400265" cy="2049285"/>
              </a:xfrm>
              <a:prstGeom prst="rect">
                <a:avLst/>
              </a:prstGeom>
              <a:solidFill>
                <a:srgbClr val="1C4F69">
                  <a:alpha val="60000"/>
                </a:srgbClr>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 name="グループ化 34"/>
              <p:cNvGrpSpPr/>
              <p:nvPr/>
            </p:nvGrpSpPr>
            <p:grpSpPr>
              <a:xfrm>
                <a:off x="3758691" y="2415650"/>
                <a:ext cx="2853527" cy="1867811"/>
                <a:chOff x="3715796" y="1990976"/>
                <a:chExt cx="2853527" cy="1867811"/>
              </a:xfrm>
            </p:grpSpPr>
            <p:pic>
              <p:nvPicPr>
                <p:cNvPr id="18" name="図 17"/>
                <p:cNvPicPr>
                  <a:picLocks noChangeAspect="1"/>
                </p:cNvPicPr>
                <p:nvPr/>
              </p:nvPicPr>
              <p:blipFill rotWithShape="1">
                <a:blip r:embed="rId13" cstate="print">
                  <a:duotone>
                    <a:prstClr val="black"/>
                    <a:schemeClr val="accent3">
                      <a:tint val="45000"/>
                      <a:satMod val="400000"/>
                    </a:schemeClr>
                  </a:duotone>
                  <a:extLst>
                    <a:ext uri="{28A0092B-C50C-407E-A947-70E740481C1C}">
                      <a14:useLocalDpi xmlns:a14="http://schemas.microsoft.com/office/drawing/2010/main" val="0"/>
                    </a:ext>
                  </a:extLst>
                </a:blip>
                <a:srcRect t="82955" b="1012"/>
                <a:stretch/>
              </p:blipFill>
              <p:spPr>
                <a:xfrm>
                  <a:off x="3913481" y="2868670"/>
                  <a:ext cx="1157747" cy="990117"/>
                </a:xfrm>
                <a:prstGeom prst="rect">
                  <a:avLst/>
                </a:prstGeom>
                <a:effectLst>
                  <a:glow rad="25400">
                    <a:schemeClr val="tx2">
                      <a:lumMod val="50000"/>
                    </a:schemeClr>
                  </a:glow>
                  <a:outerShdw blurRad="50800" dist="38100" dir="2700000" algn="tl" rotWithShape="0">
                    <a:prstClr val="black">
                      <a:alpha val="40000"/>
                    </a:prstClr>
                  </a:outerShdw>
                </a:effectLst>
              </p:spPr>
            </p:pic>
            <p:pic>
              <p:nvPicPr>
                <p:cNvPr id="20" name="図 19"/>
                <p:cNvPicPr>
                  <a:picLocks noChangeAspect="1"/>
                </p:cNvPicPr>
                <p:nvPr/>
              </p:nvPicPr>
              <p:blipFill rotWithShape="1">
                <a:blip r:embed="rId14" cstate="print">
                  <a:duotone>
                    <a:prstClr val="black"/>
                    <a:schemeClr val="accent3">
                      <a:tint val="45000"/>
                      <a:satMod val="400000"/>
                    </a:schemeClr>
                  </a:duotone>
                  <a:extLst>
                    <a:ext uri="{28A0092B-C50C-407E-A947-70E740481C1C}">
                      <a14:useLocalDpi xmlns:a14="http://schemas.microsoft.com/office/drawing/2010/main" val="0"/>
                    </a:ext>
                  </a:extLst>
                </a:blip>
                <a:srcRect t="41134" b="41498"/>
                <a:stretch/>
              </p:blipFill>
              <p:spPr>
                <a:xfrm>
                  <a:off x="5417264" y="2868670"/>
                  <a:ext cx="982668" cy="910420"/>
                </a:xfrm>
                <a:prstGeom prst="rect">
                  <a:avLst/>
                </a:prstGeom>
                <a:effectLst>
                  <a:glow rad="25400">
                    <a:schemeClr val="tx2">
                      <a:lumMod val="50000"/>
                    </a:schemeClr>
                  </a:glow>
                  <a:outerShdw blurRad="50800" dist="38100" dir="2700000" algn="tl" rotWithShape="0">
                    <a:prstClr val="black">
                      <a:alpha val="40000"/>
                    </a:prstClr>
                  </a:outerShdw>
                </a:effectLst>
              </p:spPr>
            </p:pic>
            <p:pic>
              <p:nvPicPr>
                <p:cNvPr id="28" name="図 27"/>
                <p:cNvPicPr>
                  <a:picLocks noChangeAspect="1"/>
                </p:cNvPicPr>
                <p:nvPr/>
              </p:nvPicPr>
              <p:blipFill rotWithShape="1">
                <a:blip r:embed="rId9">
                  <a:duotone>
                    <a:prstClr val="black"/>
                    <a:schemeClr val="accent3">
                      <a:tint val="45000"/>
                      <a:satMod val="400000"/>
                    </a:schemeClr>
                  </a:duotone>
                  <a:extLst>
                    <a:ext uri="{BEBA8EAE-BF5A-486C-A8C5-ECC9F3942E4B}">
                      <a14:imgProps xmlns:a14="http://schemas.microsoft.com/office/drawing/2010/main">
                        <a14:imgLayer r:embed="rId10">
                          <a14:imgEffect>
                            <a14:backgroundRemoval t="26950" b="89362" l="9929" r="89362"/>
                          </a14:imgEffect>
                        </a14:imgLayer>
                      </a14:imgProps>
                    </a:ext>
                    <a:ext uri="{28A0092B-C50C-407E-A947-70E740481C1C}">
                      <a14:useLocalDpi xmlns:a14="http://schemas.microsoft.com/office/drawing/2010/main" val="0"/>
                    </a:ext>
                  </a:extLst>
                </a:blip>
                <a:srcRect l="12496" t="26390" r="14768" b="20711"/>
                <a:stretch/>
              </p:blipFill>
              <p:spPr>
                <a:xfrm>
                  <a:off x="5186802" y="2229297"/>
                  <a:ext cx="740526" cy="53856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29" name="図 28"/>
                <p:cNvPicPr>
                  <a:picLocks noChangeAspect="1"/>
                </p:cNvPicPr>
                <p:nvPr/>
              </p:nvPicPr>
              <p:blipFill rotWithShape="1">
                <a:blip r:embed="rId11">
                  <a:duotone>
                    <a:prstClr val="black"/>
                    <a:schemeClr val="accent3">
                      <a:tint val="45000"/>
                      <a:satMod val="400000"/>
                    </a:schemeClr>
                  </a:duotone>
                  <a:extLst>
                    <a:ext uri="{BEBA8EAE-BF5A-486C-A8C5-ECC9F3942E4B}">
                      <a14:imgProps xmlns:a14="http://schemas.microsoft.com/office/drawing/2010/main">
                        <a14:imgLayer r:embed="rId12">
                          <a14:imgEffect>
                            <a14:backgroundRemoval t="18310" b="86620" l="18440" r="89362"/>
                          </a14:imgEffect>
                        </a14:imgLayer>
                      </a14:imgProps>
                    </a:ext>
                    <a:ext uri="{28A0092B-C50C-407E-A947-70E740481C1C}">
                      <a14:useLocalDpi xmlns:a14="http://schemas.microsoft.com/office/drawing/2010/main" val="0"/>
                    </a:ext>
                  </a:extLst>
                </a:blip>
                <a:srcRect l="15004" t="19167" r="16194" b="11211"/>
                <a:stretch/>
              </p:blipFill>
              <p:spPr>
                <a:xfrm>
                  <a:off x="5887281" y="2010113"/>
                  <a:ext cx="682042" cy="69507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30" name="図 29"/>
                <p:cNvPicPr>
                  <a:picLocks noChangeAspect="1"/>
                </p:cNvPicPr>
                <p:nvPr/>
              </p:nvPicPr>
              <p:blipFill rotWithShape="1">
                <a:blip r:embed="rId9">
                  <a:duotone>
                    <a:prstClr val="black"/>
                    <a:schemeClr val="accent3">
                      <a:tint val="45000"/>
                      <a:satMod val="400000"/>
                    </a:schemeClr>
                  </a:duotone>
                  <a:extLst>
                    <a:ext uri="{BEBA8EAE-BF5A-486C-A8C5-ECC9F3942E4B}">
                      <a14:imgProps xmlns:a14="http://schemas.microsoft.com/office/drawing/2010/main">
                        <a14:imgLayer r:embed="rId10">
                          <a14:imgEffect>
                            <a14:backgroundRemoval t="26950" b="89362" l="9929" r="89362"/>
                          </a14:imgEffect>
                        </a14:imgLayer>
                      </a14:imgProps>
                    </a:ext>
                    <a:ext uri="{28A0092B-C50C-407E-A947-70E740481C1C}">
                      <a14:useLocalDpi xmlns:a14="http://schemas.microsoft.com/office/drawing/2010/main" val="0"/>
                    </a:ext>
                  </a:extLst>
                </a:blip>
                <a:srcRect l="12496" t="26390" r="14768" b="20711"/>
                <a:stretch/>
              </p:blipFill>
              <p:spPr>
                <a:xfrm>
                  <a:off x="3715796" y="1990976"/>
                  <a:ext cx="740526" cy="538564"/>
                </a:xfrm>
                <a:prstGeom prst="rect">
                  <a:avLst/>
                </a:prstGeom>
                <a:effectLst>
                  <a:glow rad="25400">
                    <a:srgbClr val="FFFF00">
                      <a:alpha val="60000"/>
                    </a:srgbClr>
                  </a:glow>
                  <a:outerShdw blurRad="50800" dist="38100" dir="2700000" algn="tl" rotWithShape="0">
                    <a:prstClr val="black">
                      <a:alpha val="40000"/>
                    </a:prstClr>
                  </a:outerShdw>
                </a:effectLst>
              </p:spPr>
            </p:pic>
            <p:pic>
              <p:nvPicPr>
                <p:cNvPr id="31" name="図 30"/>
                <p:cNvPicPr>
                  <a:picLocks noChangeAspect="1"/>
                </p:cNvPicPr>
                <p:nvPr/>
              </p:nvPicPr>
              <p:blipFill rotWithShape="1">
                <a:blip r:embed="rId11">
                  <a:duotone>
                    <a:prstClr val="black"/>
                    <a:schemeClr val="accent3">
                      <a:tint val="45000"/>
                      <a:satMod val="400000"/>
                    </a:schemeClr>
                  </a:duotone>
                  <a:extLst>
                    <a:ext uri="{BEBA8EAE-BF5A-486C-A8C5-ECC9F3942E4B}">
                      <a14:imgProps xmlns:a14="http://schemas.microsoft.com/office/drawing/2010/main">
                        <a14:imgLayer r:embed="rId12">
                          <a14:imgEffect>
                            <a14:backgroundRemoval t="18310" b="86620" l="18440" r="89362"/>
                          </a14:imgEffect>
                        </a14:imgLayer>
                      </a14:imgProps>
                    </a:ext>
                    <a:ext uri="{28A0092B-C50C-407E-A947-70E740481C1C}">
                      <a14:useLocalDpi xmlns:a14="http://schemas.microsoft.com/office/drawing/2010/main" val="0"/>
                    </a:ext>
                  </a:extLst>
                </a:blip>
                <a:srcRect l="15004" t="19167" r="16194" b="11211"/>
                <a:stretch/>
              </p:blipFill>
              <p:spPr>
                <a:xfrm>
                  <a:off x="4371590" y="2197244"/>
                  <a:ext cx="682042" cy="695074"/>
                </a:xfrm>
                <a:prstGeom prst="rect">
                  <a:avLst/>
                </a:prstGeom>
                <a:effectLst>
                  <a:glow rad="25400">
                    <a:srgbClr val="FFFF00">
                      <a:alpha val="60000"/>
                    </a:srgbClr>
                  </a:glow>
                  <a:outerShdw blurRad="50800" dist="38100" dir="2700000" algn="tl" rotWithShape="0">
                    <a:prstClr val="black">
                      <a:alpha val="40000"/>
                    </a:prstClr>
                  </a:outerShdw>
                </a:effectLst>
              </p:spPr>
            </p:pic>
          </p:grpSp>
        </p:grpSp>
        <p:sp>
          <p:nvSpPr>
            <p:cNvPr id="32" name="テキスト ボックス 31"/>
            <p:cNvSpPr txBox="1"/>
            <p:nvPr/>
          </p:nvSpPr>
          <p:spPr>
            <a:xfrm>
              <a:off x="2607702" y="2944518"/>
              <a:ext cx="1684173" cy="830997"/>
            </a:xfrm>
            <a:prstGeom prst="rect">
              <a:avLst/>
            </a:prstGeom>
            <a:noFill/>
          </p:spPr>
          <p:txBody>
            <a:bodyPr wrap="square" rtlCol="0">
              <a:spAutoFit/>
            </a:bodyPr>
            <a:lstStyle/>
            <a:p>
              <a:pPr algn="ctr"/>
              <a:r>
                <a:rPr lang="en-US" altLang="ja-JP" sz="4800" b="1" dirty="0" smtClean="0">
                  <a:effectLst>
                    <a:glow rad="63500">
                      <a:schemeClr val="tx2">
                        <a:lumMod val="50000"/>
                      </a:schemeClr>
                    </a:glow>
                  </a:effectLst>
                </a:rPr>
                <a:t>VS</a:t>
              </a:r>
              <a:endParaRPr kumimoji="1" lang="ja-JP" altLang="en-US" sz="4800" b="1" dirty="0">
                <a:effectLst>
                  <a:glow rad="63500">
                    <a:schemeClr val="tx2">
                      <a:lumMod val="50000"/>
                    </a:schemeClr>
                  </a:glow>
                </a:effectLst>
              </a:endParaRPr>
            </a:p>
          </p:txBody>
        </p:sp>
      </p:grpSp>
      <p:sp>
        <p:nvSpPr>
          <p:cNvPr id="2" name="テキスト ボックス 1"/>
          <p:cNvSpPr txBox="1"/>
          <p:nvPr/>
        </p:nvSpPr>
        <p:spPr>
          <a:xfrm>
            <a:off x="321777" y="1546512"/>
            <a:ext cx="6286663" cy="830997"/>
          </a:xfrm>
          <a:prstGeom prst="rect">
            <a:avLst/>
          </a:prstGeom>
          <a:noFill/>
        </p:spPr>
        <p:txBody>
          <a:bodyPr wrap="square" rtlCol="0">
            <a:spAutoFit/>
          </a:bodyPr>
          <a:lstStyle/>
          <a:p>
            <a:pPr algn="ctr"/>
            <a:r>
              <a:rPr kumimoji="1" lang="en-US" altLang="ja-JP" sz="2000" b="1" dirty="0" smtClean="0">
                <a:effectLst>
                  <a:glow rad="63500">
                    <a:srgbClr val="FFFF00">
                      <a:alpha val="40000"/>
                    </a:srgbClr>
                  </a:glow>
                </a:effectLst>
              </a:rPr>
              <a:t>AI</a:t>
            </a:r>
            <a:r>
              <a:rPr kumimoji="1" lang="ja-JP" altLang="en-US" sz="2000" b="1" dirty="0" smtClean="0">
                <a:effectLst>
                  <a:glow rad="63500">
                    <a:srgbClr val="FFFF00">
                      <a:alpha val="40000"/>
                    </a:srgbClr>
                  </a:glow>
                </a:effectLst>
              </a:rPr>
              <a:t>機体</a:t>
            </a:r>
            <a:r>
              <a:rPr kumimoji="1" lang="ja-JP" altLang="en-US" sz="2000" b="1" dirty="0" smtClean="0"/>
              <a:t>を含む</a:t>
            </a:r>
            <a:endParaRPr lang="en-US" altLang="ja-JP" sz="2000" b="1" dirty="0" smtClean="0"/>
          </a:p>
          <a:p>
            <a:pPr algn="ctr"/>
            <a:r>
              <a:rPr lang="ja-JP" altLang="en-US" sz="2800" b="1" dirty="0" smtClean="0"/>
              <a:t>６</a:t>
            </a:r>
            <a:r>
              <a:rPr lang="en-US" altLang="ja-JP" sz="2800" b="1" dirty="0" smtClean="0"/>
              <a:t>vs</a:t>
            </a:r>
            <a:r>
              <a:rPr lang="ja-JP" altLang="en-US" sz="2800" b="1" dirty="0" smtClean="0"/>
              <a:t>６のチームバトル</a:t>
            </a:r>
            <a:endParaRPr kumimoji="1" lang="ja-JP" altLang="en-US" sz="2800" b="1" dirty="0"/>
          </a:p>
        </p:txBody>
      </p:sp>
      <p:sp>
        <p:nvSpPr>
          <p:cNvPr id="42" name="テキスト ボックス 41"/>
          <p:cNvSpPr txBox="1"/>
          <p:nvPr/>
        </p:nvSpPr>
        <p:spPr>
          <a:xfrm>
            <a:off x="18281" y="5015594"/>
            <a:ext cx="3240593" cy="800219"/>
          </a:xfrm>
          <a:prstGeom prst="rect">
            <a:avLst/>
          </a:prstGeom>
          <a:noFill/>
        </p:spPr>
        <p:txBody>
          <a:bodyPr wrap="square" rtlCol="0">
            <a:spAutoFit/>
          </a:bodyPr>
          <a:lstStyle/>
          <a:p>
            <a:r>
              <a:rPr kumimoji="1" lang="ja-JP" altLang="en-US" b="1" dirty="0" smtClean="0"/>
              <a:t>プレイヤーを操作する</a:t>
            </a:r>
            <a:endParaRPr kumimoji="1" lang="en-US" altLang="ja-JP" b="1" dirty="0" smtClean="0"/>
          </a:p>
          <a:p>
            <a:r>
              <a:rPr kumimoji="1" lang="ja-JP" altLang="en-US" sz="2800" b="1" dirty="0" smtClean="0">
                <a:effectLst>
                  <a:glow rad="101600">
                    <a:schemeClr val="accent5">
                      <a:satMod val="175000"/>
                      <a:alpha val="40000"/>
                    </a:schemeClr>
                  </a:glow>
                </a:effectLst>
              </a:rPr>
              <a:t>アクションパート</a:t>
            </a:r>
            <a:endParaRPr kumimoji="1" lang="ja-JP" altLang="en-US" sz="2800" b="1" dirty="0">
              <a:effectLst>
                <a:glow rad="101600">
                  <a:schemeClr val="accent5">
                    <a:satMod val="175000"/>
                    <a:alpha val="40000"/>
                  </a:schemeClr>
                </a:glow>
              </a:effectLst>
            </a:endParaRPr>
          </a:p>
        </p:txBody>
      </p:sp>
      <p:sp>
        <p:nvSpPr>
          <p:cNvPr id="43" name="テキスト ボックス 42"/>
          <p:cNvSpPr txBox="1"/>
          <p:nvPr/>
        </p:nvSpPr>
        <p:spPr>
          <a:xfrm>
            <a:off x="3258874" y="4990890"/>
            <a:ext cx="3602401" cy="800219"/>
          </a:xfrm>
          <a:prstGeom prst="rect">
            <a:avLst/>
          </a:prstGeom>
          <a:noFill/>
        </p:spPr>
        <p:txBody>
          <a:bodyPr wrap="square" rtlCol="0">
            <a:spAutoFit/>
          </a:bodyPr>
          <a:lstStyle/>
          <a:p>
            <a:pPr algn="r"/>
            <a:r>
              <a:rPr kumimoji="1" lang="en-US" altLang="ja-JP" b="1" dirty="0" smtClean="0"/>
              <a:t>AI</a:t>
            </a:r>
            <a:r>
              <a:rPr kumimoji="1" lang="ja-JP" altLang="en-US" b="1" dirty="0" smtClean="0"/>
              <a:t>を操作する</a:t>
            </a:r>
            <a:endParaRPr kumimoji="1" lang="en-US" altLang="ja-JP" b="1" dirty="0" smtClean="0"/>
          </a:p>
          <a:p>
            <a:pPr algn="r"/>
            <a:r>
              <a:rPr kumimoji="1" lang="ja-JP" altLang="en-US" sz="2800" b="1" dirty="0" smtClean="0">
                <a:effectLst>
                  <a:glow rad="101600">
                    <a:schemeClr val="accent3">
                      <a:satMod val="175000"/>
                      <a:alpha val="40000"/>
                    </a:schemeClr>
                  </a:glow>
                </a:effectLst>
              </a:rPr>
              <a:t>ストラテジーパート</a:t>
            </a:r>
            <a:endParaRPr kumimoji="1" lang="ja-JP" altLang="en-US" sz="2800" b="1" dirty="0">
              <a:effectLst>
                <a:glow rad="101600">
                  <a:schemeClr val="accent3">
                    <a:satMod val="175000"/>
                    <a:alpha val="40000"/>
                  </a:schemeClr>
                </a:glow>
              </a:effectLst>
            </a:endParaRPr>
          </a:p>
        </p:txBody>
      </p:sp>
      <p:sp>
        <p:nvSpPr>
          <p:cNvPr id="51" name="テキスト ボックス 50"/>
          <p:cNvSpPr txBox="1"/>
          <p:nvPr/>
        </p:nvSpPr>
        <p:spPr>
          <a:xfrm>
            <a:off x="743650" y="8311222"/>
            <a:ext cx="5419388" cy="1138773"/>
          </a:xfrm>
          <a:prstGeom prst="rect">
            <a:avLst/>
          </a:prstGeom>
          <a:noFill/>
          <a:effectLst>
            <a:glow rad="12700">
              <a:srgbClr val="FFFF00"/>
            </a:glow>
          </a:effectLst>
        </p:spPr>
        <p:txBody>
          <a:bodyPr wrap="square" rtlCol="0">
            <a:spAutoFit/>
          </a:bodyPr>
          <a:lstStyle/>
          <a:p>
            <a:pPr algn="ctr"/>
            <a:r>
              <a:rPr kumimoji="1" lang="en-US" altLang="ja-JP" sz="3200" b="1" dirty="0" smtClean="0">
                <a:effectLst>
                  <a:glow rad="38100">
                    <a:srgbClr val="FFFF00">
                      <a:alpha val="60000"/>
                    </a:srgbClr>
                  </a:glow>
                </a:effectLst>
              </a:rPr>
              <a:t>AI</a:t>
            </a:r>
            <a:r>
              <a:rPr kumimoji="1" lang="ja-JP" altLang="en-US" sz="3200" b="1" dirty="0" smtClean="0">
                <a:effectLst>
                  <a:glow rad="38100">
                    <a:srgbClr val="FFFF00">
                      <a:alpha val="60000"/>
                    </a:srgbClr>
                  </a:glow>
                </a:effectLst>
              </a:rPr>
              <a:t>機体</a:t>
            </a:r>
            <a:r>
              <a:rPr kumimoji="1" lang="ja-JP" altLang="en-US" sz="2800" b="1" dirty="0" smtClean="0">
                <a:effectLst>
                  <a:glow rad="63500">
                    <a:schemeClr val="bg1"/>
                  </a:glow>
                </a:effectLst>
              </a:rPr>
              <a:t>との</a:t>
            </a:r>
            <a:r>
              <a:rPr kumimoji="1" lang="ja-JP" altLang="en-US" sz="3200" b="1" dirty="0" smtClean="0">
                <a:effectLst>
                  <a:glow rad="63500">
                    <a:schemeClr val="bg1"/>
                  </a:glow>
                </a:effectLst>
              </a:rPr>
              <a:t>協力がカギを握る</a:t>
            </a:r>
            <a:endParaRPr kumimoji="1" lang="en-US" altLang="ja-JP" sz="3200" b="1" dirty="0" smtClean="0">
              <a:effectLst>
                <a:glow rad="63500">
                  <a:schemeClr val="bg1"/>
                </a:glow>
              </a:effectLst>
            </a:endParaRPr>
          </a:p>
          <a:p>
            <a:pPr algn="ctr"/>
            <a:r>
              <a:rPr lang="ja-JP" altLang="en-US" sz="3600" b="1" dirty="0" smtClean="0">
                <a:effectLst>
                  <a:glow rad="139700">
                    <a:schemeClr val="accent5">
                      <a:satMod val="175000"/>
                      <a:alpha val="40000"/>
                    </a:schemeClr>
                  </a:glow>
                </a:effectLst>
              </a:rPr>
              <a:t>チームバトル</a:t>
            </a:r>
            <a:endParaRPr kumimoji="1" lang="ja-JP" altLang="en-US" sz="3600" b="1" dirty="0">
              <a:effectLst>
                <a:glow rad="139700">
                  <a:schemeClr val="accent5">
                    <a:satMod val="175000"/>
                    <a:alpha val="40000"/>
                  </a:schemeClr>
                </a:glow>
              </a:effectLst>
            </a:endParaRPr>
          </a:p>
        </p:txBody>
      </p:sp>
      <p:grpSp>
        <p:nvGrpSpPr>
          <p:cNvPr id="54" name="グループ化 53"/>
          <p:cNvGrpSpPr/>
          <p:nvPr/>
        </p:nvGrpSpPr>
        <p:grpSpPr>
          <a:xfrm>
            <a:off x="-134520" y="5766778"/>
            <a:ext cx="3484576" cy="2049284"/>
            <a:chOff x="-152801" y="5210030"/>
            <a:chExt cx="3484576" cy="2049284"/>
          </a:xfrm>
        </p:grpSpPr>
        <p:pic>
          <p:nvPicPr>
            <p:cNvPr id="44" name="図 43"/>
            <p:cNvPicPr>
              <a:picLocks noChangeAspect="1"/>
            </p:cNvPicPr>
            <p:nvPr/>
          </p:nvPicPr>
          <p:blipFill rotWithShape="1">
            <a:blip r:embed="rId15">
              <a:extLst>
                <a:ext uri="{BEBA8EAE-BF5A-486C-A8C5-ECC9F3942E4B}">
                  <a14:imgProps xmlns:a14="http://schemas.microsoft.com/office/drawing/2010/main">
                    <a14:imgLayer r:embed="rId16">
                      <a14:imgEffect>
                        <a14:brightnessContrast bright="-20000" contrast="-40000"/>
                      </a14:imgEffect>
                    </a14:imgLayer>
                  </a14:imgProps>
                </a:ext>
              </a:extLst>
            </a:blip>
            <a:srcRect l="7589" t="1844" r="9280" b="7150"/>
            <a:stretch/>
          </p:blipFill>
          <p:spPr>
            <a:xfrm>
              <a:off x="118445" y="5299527"/>
              <a:ext cx="3032075" cy="1867120"/>
            </a:xfrm>
            <a:prstGeom prst="rect">
              <a:avLst/>
            </a:prstGeom>
          </p:spPr>
        </p:pic>
        <p:sp>
          <p:nvSpPr>
            <p:cNvPr id="52" name="正方形/長方形 51"/>
            <p:cNvSpPr/>
            <p:nvPr/>
          </p:nvSpPr>
          <p:spPr>
            <a:xfrm>
              <a:off x="-152801" y="5210030"/>
              <a:ext cx="3484576" cy="2049284"/>
            </a:xfrm>
            <a:prstGeom prst="rect">
              <a:avLst/>
            </a:prstGeom>
            <a:noFill/>
            <a:ln w="38100">
              <a:solidFill>
                <a:srgbClr val="046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5" name="グループ化 54"/>
          <p:cNvGrpSpPr/>
          <p:nvPr/>
        </p:nvGrpSpPr>
        <p:grpSpPr>
          <a:xfrm>
            <a:off x="3557906" y="5766778"/>
            <a:ext cx="3432675" cy="2049284"/>
            <a:chOff x="3539625" y="5210030"/>
            <a:chExt cx="3432675" cy="2049284"/>
          </a:xfrm>
        </p:grpSpPr>
        <p:pic>
          <p:nvPicPr>
            <p:cNvPr id="16" name="図 15"/>
            <p:cNvPicPr>
              <a:picLocks noChangeAspect="1"/>
            </p:cNvPicPr>
            <p:nvPr/>
          </p:nvPicPr>
          <p:blipFill rotWithShape="1">
            <a:blip r:embed="rId17" cstate="print">
              <a:extLst>
                <a:ext uri="{BEBA8EAE-BF5A-486C-A8C5-ECC9F3942E4B}">
                  <a14:imgProps xmlns:a14="http://schemas.microsoft.com/office/drawing/2010/main">
                    <a14:imgLayer r:embed="rId18">
                      <a14:imgEffect>
                        <a14:brightnessContrast bright="-20000" contrast="-40000"/>
                      </a14:imgEffect>
                    </a14:imgLayer>
                  </a14:imgProps>
                </a:ext>
                <a:ext uri="{28A0092B-C50C-407E-A947-70E740481C1C}">
                  <a14:useLocalDpi xmlns:a14="http://schemas.microsoft.com/office/drawing/2010/main" val="0"/>
                </a:ext>
              </a:extLst>
            </a:blip>
            <a:srcRect l="6064" t="9837" r="27494" b="21276"/>
            <a:stretch/>
          </p:blipFill>
          <p:spPr>
            <a:xfrm>
              <a:off x="3693092" y="5294363"/>
              <a:ext cx="3028752" cy="1861948"/>
            </a:xfrm>
            <a:prstGeom prst="rect">
              <a:avLst/>
            </a:prstGeom>
          </p:spPr>
        </p:pic>
        <p:sp>
          <p:nvSpPr>
            <p:cNvPr id="53" name="正方形/長方形 52"/>
            <p:cNvSpPr/>
            <p:nvPr/>
          </p:nvSpPr>
          <p:spPr>
            <a:xfrm>
              <a:off x="3539625" y="5210030"/>
              <a:ext cx="3432675" cy="2049284"/>
            </a:xfrm>
            <a:prstGeom prst="rect">
              <a:avLst/>
            </a:prstGeom>
            <a:noFill/>
            <a:ln w="38100">
              <a:solidFill>
                <a:srgbClr val="046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 name="グループ化 2"/>
          <p:cNvGrpSpPr/>
          <p:nvPr/>
        </p:nvGrpSpPr>
        <p:grpSpPr>
          <a:xfrm>
            <a:off x="1847772" y="5813786"/>
            <a:ext cx="3240593" cy="1883024"/>
            <a:chOff x="1829491" y="5257038"/>
            <a:chExt cx="3240593" cy="1883024"/>
          </a:xfrm>
        </p:grpSpPr>
        <p:grpSp>
          <p:nvGrpSpPr>
            <p:cNvPr id="9" name="グループ化 8"/>
            <p:cNvGrpSpPr/>
            <p:nvPr/>
          </p:nvGrpSpPr>
          <p:grpSpPr>
            <a:xfrm>
              <a:off x="2521647" y="5257038"/>
              <a:ext cx="1800237" cy="1883024"/>
              <a:chOff x="3780247" y="5562600"/>
              <a:chExt cx="1445572" cy="1512049"/>
            </a:xfrm>
            <a:effectLst>
              <a:outerShdw blurRad="63500" sx="102000" sy="102000" algn="ctr" rotWithShape="0">
                <a:prstClr val="black">
                  <a:alpha val="40000"/>
                </a:prstClr>
              </a:outerShdw>
            </a:effectLst>
          </p:grpSpPr>
          <p:sp>
            <p:nvSpPr>
              <p:cNvPr id="6" name="環状矢印 5"/>
              <p:cNvSpPr/>
              <p:nvPr/>
            </p:nvSpPr>
            <p:spPr>
              <a:xfrm>
                <a:off x="3780247" y="5562600"/>
                <a:ext cx="1424216" cy="1424216"/>
              </a:xfrm>
              <a:prstGeom prst="circularArrow">
                <a:avLst>
                  <a:gd name="adj1" fmla="val 15071"/>
                  <a:gd name="adj2" fmla="val 1142319"/>
                  <a:gd name="adj3" fmla="val 20457683"/>
                  <a:gd name="adj4" fmla="val 10800000"/>
                  <a:gd name="adj5" fmla="val 12500"/>
                </a:avLst>
              </a:prstGeom>
              <a:solidFill>
                <a:schemeClr val="accent5">
                  <a:lumMod val="50000"/>
                </a:schemeClr>
              </a:solidFill>
              <a:ln w="19050">
                <a:solidFill>
                  <a:srgbClr val="FFFFF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solidFill>
                    <a:schemeClr val="tx1"/>
                  </a:solidFill>
                </a:endParaRPr>
              </a:p>
            </p:txBody>
          </p:sp>
          <p:sp>
            <p:nvSpPr>
              <p:cNvPr id="47" name="環状矢印 46"/>
              <p:cNvSpPr/>
              <p:nvPr/>
            </p:nvSpPr>
            <p:spPr>
              <a:xfrm flipH="1" flipV="1">
                <a:off x="3801603" y="5650433"/>
                <a:ext cx="1424216" cy="1424216"/>
              </a:xfrm>
              <a:prstGeom prst="circularArrow">
                <a:avLst>
                  <a:gd name="adj1" fmla="val 15071"/>
                  <a:gd name="adj2" fmla="val 1142319"/>
                  <a:gd name="adj3" fmla="val 20457683"/>
                  <a:gd name="adj4" fmla="val 10800000"/>
                  <a:gd name="adj5" fmla="val 12500"/>
                </a:avLst>
              </a:prstGeom>
              <a:solidFill>
                <a:schemeClr val="accent3">
                  <a:lumMod val="50000"/>
                </a:schemeClr>
              </a:solidFill>
              <a:ln w="19050">
                <a:solidFill>
                  <a:srgbClr val="FFFF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endParaRPr>
              </a:p>
            </p:txBody>
          </p:sp>
        </p:grpSp>
        <p:sp>
          <p:nvSpPr>
            <p:cNvPr id="50" name="テキスト ボックス 49"/>
            <p:cNvSpPr txBox="1"/>
            <p:nvPr/>
          </p:nvSpPr>
          <p:spPr>
            <a:xfrm>
              <a:off x="1829491" y="5964583"/>
              <a:ext cx="3240593" cy="461665"/>
            </a:xfrm>
            <a:prstGeom prst="rect">
              <a:avLst/>
            </a:prstGeom>
            <a:noFill/>
          </p:spPr>
          <p:txBody>
            <a:bodyPr wrap="square" rtlCol="0">
              <a:spAutoFit/>
            </a:bodyPr>
            <a:lstStyle/>
            <a:p>
              <a:pPr algn="ctr"/>
              <a:r>
                <a:rPr kumimoji="1" lang="ja-JP" altLang="en-US" sz="2400" b="1" dirty="0" smtClean="0">
                  <a:effectLst>
                    <a:glow rad="190500">
                      <a:schemeClr val="bg1">
                        <a:alpha val="60000"/>
                      </a:schemeClr>
                    </a:glow>
                  </a:effectLst>
                </a:rPr>
                <a:t>切り替えながら戦</a:t>
              </a:r>
              <a:r>
                <a:rPr lang="ja-JP" altLang="en-US" sz="2400" b="1" dirty="0">
                  <a:effectLst>
                    <a:glow rad="190500">
                      <a:schemeClr val="bg1">
                        <a:alpha val="60000"/>
                      </a:schemeClr>
                    </a:glow>
                  </a:effectLst>
                </a:rPr>
                <a:t>う</a:t>
              </a:r>
              <a:endParaRPr kumimoji="1" lang="ja-JP" altLang="en-US" sz="2400" b="1" dirty="0">
                <a:effectLst>
                  <a:glow rad="190500">
                    <a:schemeClr val="bg1">
                      <a:alpha val="60000"/>
                    </a:schemeClr>
                  </a:glow>
                </a:effectLst>
              </a:endParaRPr>
            </a:p>
          </p:txBody>
        </p:sp>
      </p:grpSp>
      <p:grpSp>
        <p:nvGrpSpPr>
          <p:cNvPr id="4" name="グループ化 3"/>
          <p:cNvGrpSpPr/>
          <p:nvPr/>
        </p:nvGrpSpPr>
        <p:grpSpPr>
          <a:xfrm>
            <a:off x="3373039" y="504945"/>
            <a:ext cx="3617542" cy="858557"/>
            <a:chOff x="3373039" y="504945"/>
            <a:chExt cx="3617542" cy="858557"/>
          </a:xfrm>
        </p:grpSpPr>
        <p:grpSp>
          <p:nvGrpSpPr>
            <p:cNvPr id="10" name="グループ化 9"/>
            <p:cNvGrpSpPr/>
            <p:nvPr/>
          </p:nvGrpSpPr>
          <p:grpSpPr>
            <a:xfrm>
              <a:off x="3373039" y="516524"/>
              <a:ext cx="3496708" cy="842440"/>
              <a:chOff x="3373039" y="516524"/>
              <a:chExt cx="3496708" cy="842440"/>
            </a:xfrm>
          </p:grpSpPr>
          <p:sp>
            <p:nvSpPr>
              <p:cNvPr id="5" name="テキスト ボックス 4"/>
              <p:cNvSpPr txBox="1"/>
              <p:nvPr/>
            </p:nvSpPr>
            <p:spPr>
              <a:xfrm>
                <a:off x="3373039" y="516524"/>
                <a:ext cx="3496708" cy="307777"/>
              </a:xfrm>
              <a:prstGeom prst="rect">
                <a:avLst/>
              </a:prstGeom>
              <a:noFill/>
            </p:spPr>
            <p:txBody>
              <a:bodyPr wrap="square" rtlCol="0">
                <a:spAutoFit/>
              </a:bodyPr>
              <a:lstStyle/>
              <a:p>
                <a:r>
                  <a:rPr kumimoji="1" lang="ja-JP" altLang="en-US" sz="1400" dirty="0" smtClean="0"/>
                  <a:t>ジャンル　：</a:t>
                </a:r>
                <a:r>
                  <a:rPr lang="ja-JP" altLang="en-US" sz="1400" dirty="0" smtClean="0"/>
                  <a:t>チームロボアクション</a:t>
                </a:r>
                <a:endParaRPr kumimoji="1" lang="ja-JP" altLang="en-US" sz="1400" dirty="0"/>
              </a:p>
            </p:txBody>
          </p:sp>
          <p:sp>
            <p:nvSpPr>
              <p:cNvPr id="61" name="テキスト ボックス 60"/>
              <p:cNvSpPr txBox="1"/>
              <p:nvPr/>
            </p:nvSpPr>
            <p:spPr>
              <a:xfrm>
                <a:off x="3373823" y="793668"/>
                <a:ext cx="3374774" cy="307777"/>
              </a:xfrm>
              <a:prstGeom prst="rect">
                <a:avLst/>
              </a:prstGeom>
              <a:noFill/>
            </p:spPr>
            <p:txBody>
              <a:bodyPr wrap="square" rtlCol="0">
                <a:spAutoFit/>
              </a:bodyPr>
              <a:lstStyle/>
              <a:p>
                <a:r>
                  <a:rPr kumimoji="1" lang="ja-JP" altLang="en-US" sz="1400" dirty="0" smtClean="0"/>
                  <a:t>プレイ人数：</a:t>
                </a:r>
                <a:r>
                  <a:rPr lang="en-US" altLang="ja-JP" sz="1400" dirty="0"/>
                  <a:t>1</a:t>
                </a:r>
                <a:r>
                  <a:rPr lang="ja-JP" altLang="en-US" sz="1400" dirty="0" smtClean="0"/>
                  <a:t>人～</a:t>
                </a:r>
                <a:r>
                  <a:rPr lang="en-US" altLang="ja-JP" sz="1400" dirty="0" smtClean="0"/>
                  <a:t>4</a:t>
                </a:r>
                <a:r>
                  <a:rPr lang="ja-JP" altLang="en-US" sz="1400" dirty="0" smtClean="0"/>
                  <a:t>人</a:t>
                </a:r>
                <a:endParaRPr kumimoji="1" lang="ja-JP" altLang="en-US" sz="1400" dirty="0"/>
              </a:p>
            </p:txBody>
          </p:sp>
          <p:sp>
            <p:nvSpPr>
              <p:cNvPr id="62" name="テキスト ボックス 61"/>
              <p:cNvSpPr txBox="1"/>
              <p:nvPr/>
            </p:nvSpPr>
            <p:spPr>
              <a:xfrm>
                <a:off x="3381159" y="1051187"/>
                <a:ext cx="3374774" cy="307777"/>
              </a:xfrm>
              <a:prstGeom prst="rect">
                <a:avLst/>
              </a:prstGeom>
              <a:noFill/>
            </p:spPr>
            <p:txBody>
              <a:bodyPr wrap="square" rtlCol="0">
                <a:spAutoFit/>
              </a:bodyPr>
              <a:lstStyle/>
              <a:p>
                <a:r>
                  <a:rPr kumimoji="1" lang="ja-JP" altLang="en-US" sz="1400" dirty="0" smtClean="0"/>
                  <a:t>制作環境　：</a:t>
                </a:r>
                <a:r>
                  <a:rPr lang="en-US" altLang="ja-JP" sz="1400" dirty="0" smtClean="0"/>
                  <a:t>C++</a:t>
                </a:r>
                <a:r>
                  <a:rPr lang="ja-JP" altLang="en-US" sz="1400" dirty="0" smtClean="0"/>
                  <a:t>（</a:t>
                </a:r>
                <a:r>
                  <a:rPr lang="en-US" altLang="ja-JP" sz="1400" dirty="0" smtClean="0"/>
                  <a:t>DirectX 9.0 ver.</a:t>
                </a:r>
                <a:r>
                  <a:rPr lang="ja-JP" altLang="en-US" sz="1400" dirty="0" smtClean="0"/>
                  <a:t>）</a:t>
                </a:r>
                <a:endParaRPr kumimoji="1" lang="ja-JP" altLang="en-US" sz="1400" dirty="0"/>
              </a:p>
            </p:txBody>
          </p:sp>
        </p:grpSp>
        <p:sp>
          <p:nvSpPr>
            <p:cNvPr id="48" name="正方形/長方形 47"/>
            <p:cNvSpPr/>
            <p:nvPr/>
          </p:nvSpPr>
          <p:spPr>
            <a:xfrm>
              <a:off x="3406375" y="504945"/>
              <a:ext cx="3584206" cy="858557"/>
            </a:xfrm>
            <a:prstGeom prst="rect">
              <a:avLst/>
            </a:prstGeom>
            <a:noFill/>
            <a:ln w="19050">
              <a:solidFill>
                <a:srgbClr val="046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0852965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線吹き出し 2 (枠付き) 59"/>
          <p:cNvSpPr/>
          <p:nvPr/>
        </p:nvSpPr>
        <p:spPr>
          <a:xfrm flipH="1">
            <a:off x="314685" y="8366651"/>
            <a:ext cx="2048375" cy="816265"/>
          </a:xfrm>
          <a:prstGeom prst="borderCallout2">
            <a:avLst>
              <a:gd name="adj1" fmla="val -18099"/>
              <a:gd name="adj2" fmla="val 37229"/>
              <a:gd name="adj3" fmla="val -56423"/>
              <a:gd name="adj4" fmla="val 22881"/>
              <a:gd name="adj5" fmla="val -55533"/>
              <a:gd name="adj6" fmla="val -9341"/>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3</a:t>
            </a:r>
            <a:r>
              <a:rPr lang="ja-JP" altLang="en-US" dirty="0" smtClean="0"/>
              <a:t>年間の集大成を</a:t>
            </a:r>
            <a:endParaRPr lang="en-US" altLang="ja-JP" dirty="0" smtClean="0"/>
          </a:p>
          <a:p>
            <a:pPr algn="ctr"/>
            <a:r>
              <a:rPr lang="ja-JP" altLang="en-US" dirty="0" smtClean="0"/>
              <a:t>ご</a:t>
            </a:r>
            <a:r>
              <a:rPr lang="ja-JP" altLang="en-US" dirty="0"/>
              <a:t>覧</a:t>
            </a:r>
            <a:r>
              <a:rPr lang="ja-JP" altLang="en-US" dirty="0" smtClean="0"/>
              <a:t>あれ！</a:t>
            </a:r>
            <a:endParaRPr lang="en-US" altLang="ja-JP" dirty="0" smtClean="0"/>
          </a:p>
        </p:txBody>
      </p:sp>
      <p:sp>
        <p:nvSpPr>
          <p:cNvPr id="57" name="線吹き出し 2 (枠付き) 56"/>
          <p:cNvSpPr/>
          <p:nvPr/>
        </p:nvSpPr>
        <p:spPr>
          <a:xfrm>
            <a:off x="3510546" y="1218633"/>
            <a:ext cx="3101551" cy="816265"/>
          </a:xfrm>
          <a:prstGeom prst="borderCallout2">
            <a:avLst>
              <a:gd name="adj1" fmla="val 18750"/>
              <a:gd name="adj2" fmla="val -8333"/>
              <a:gd name="adj3" fmla="val 18750"/>
              <a:gd name="adj4" fmla="val -16667"/>
              <a:gd name="adj5" fmla="val 63859"/>
              <a:gd name="adj6" fmla="val -38521"/>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これをみれば</a:t>
            </a:r>
            <a:endParaRPr lang="en-US" altLang="ja-JP" dirty="0" smtClean="0"/>
          </a:p>
          <a:p>
            <a:pPr algn="ctr"/>
            <a:r>
              <a:rPr lang="ja-JP" altLang="en-US" dirty="0"/>
              <a:t>何</a:t>
            </a:r>
            <a:r>
              <a:rPr lang="ja-JP" altLang="en-US" dirty="0" smtClean="0"/>
              <a:t>をやってきたかわかるゾ</a:t>
            </a:r>
            <a:endParaRPr lang="en-US" altLang="ja-JP" dirty="0" smtClean="0"/>
          </a:p>
        </p:txBody>
      </p:sp>
      <p:grpSp>
        <p:nvGrpSpPr>
          <p:cNvPr id="5" name="グループ化 4"/>
          <p:cNvGrpSpPr/>
          <p:nvPr/>
        </p:nvGrpSpPr>
        <p:grpSpPr>
          <a:xfrm>
            <a:off x="298291" y="1208951"/>
            <a:ext cx="2251807" cy="1941213"/>
            <a:chOff x="298291" y="1449820"/>
            <a:chExt cx="2251807" cy="1941213"/>
          </a:xfrm>
        </p:grpSpPr>
        <p:sp>
          <p:nvSpPr>
            <p:cNvPr id="2" name="六角形 1"/>
            <p:cNvSpPr/>
            <p:nvPr/>
          </p:nvSpPr>
          <p:spPr>
            <a:xfrm>
              <a:off x="298291" y="1449820"/>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 name="テキスト ボックス 2"/>
            <p:cNvSpPr txBox="1"/>
            <p:nvPr/>
          </p:nvSpPr>
          <p:spPr>
            <a:xfrm>
              <a:off x="1036174" y="1476834"/>
              <a:ext cx="776037" cy="584775"/>
            </a:xfrm>
            <a:prstGeom prst="rect">
              <a:avLst/>
            </a:prstGeom>
            <a:noFill/>
          </p:spPr>
          <p:txBody>
            <a:bodyPr wrap="square" rtlCol="0">
              <a:spAutoFit/>
            </a:bodyPr>
            <a:lstStyle/>
            <a:p>
              <a:pPr algn="ctr"/>
              <a:r>
                <a:rPr kumimoji="1" lang="en-US" altLang="ja-JP" sz="3200" dirty="0" smtClean="0">
                  <a:latin typeface="Black Ops One" panose="02000000000000000000" pitchFamily="2" charset="0"/>
                </a:rPr>
                <a:t>2P</a:t>
              </a:r>
              <a:endParaRPr kumimoji="1" lang="ja-JP" altLang="en-US" sz="3200" dirty="0">
                <a:latin typeface="Black Ops One" panose="02000000000000000000" pitchFamily="2" charset="0"/>
              </a:endParaRPr>
            </a:p>
          </p:txBody>
        </p:sp>
      </p:grpSp>
      <p:grpSp>
        <p:nvGrpSpPr>
          <p:cNvPr id="6" name="グループ化 5"/>
          <p:cNvGrpSpPr/>
          <p:nvPr/>
        </p:nvGrpSpPr>
        <p:grpSpPr>
          <a:xfrm>
            <a:off x="2321094" y="2231529"/>
            <a:ext cx="2251807" cy="1941213"/>
            <a:chOff x="2321094" y="2472398"/>
            <a:chExt cx="2251807" cy="1941213"/>
          </a:xfrm>
        </p:grpSpPr>
        <p:sp>
          <p:nvSpPr>
            <p:cNvPr id="19" name="六角形 18"/>
            <p:cNvSpPr/>
            <p:nvPr/>
          </p:nvSpPr>
          <p:spPr>
            <a:xfrm>
              <a:off x="2321094" y="2472398"/>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3" name="テキスト ボックス 32"/>
            <p:cNvSpPr txBox="1"/>
            <p:nvPr/>
          </p:nvSpPr>
          <p:spPr>
            <a:xfrm>
              <a:off x="3075371" y="2506864"/>
              <a:ext cx="776037" cy="584775"/>
            </a:xfrm>
            <a:prstGeom prst="rect">
              <a:avLst/>
            </a:prstGeom>
            <a:noFill/>
          </p:spPr>
          <p:txBody>
            <a:bodyPr wrap="square" rtlCol="0">
              <a:spAutoFit/>
            </a:bodyPr>
            <a:lstStyle/>
            <a:p>
              <a:pPr algn="ctr"/>
              <a:r>
                <a:rPr lang="en-US" altLang="ja-JP" sz="3200" dirty="0">
                  <a:latin typeface="Black Ops One" panose="02000000000000000000" pitchFamily="2" charset="0"/>
                </a:rPr>
                <a:t>3</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1" name="グループ化 40"/>
          <p:cNvGrpSpPr/>
          <p:nvPr/>
        </p:nvGrpSpPr>
        <p:grpSpPr>
          <a:xfrm>
            <a:off x="4343897" y="3286129"/>
            <a:ext cx="2251807" cy="1941213"/>
            <a:chOff x="4343897" y="3526998"/>
            <a:chExt cx="2251807" cy="1941213"/>
          </a:xfrm>
        </p:grpSpPr>
        <p:sp>
          <p:nvSpPr>
            <p:cNvPr id="20" name="六角形 19"/>
            <p:cNvSpPr/>
            <p:nvPr/>
          </p:nvSpPr>
          <p:spPr>
            <a:xfrm>
              <a:off x="4343897" y="3526998"/>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p:cNvSpPr txBox="1"/>
            <p:nvPr/>
          </p:nvSpPr>
          <p:spPr>
            <a:xfrm>
              <a:off x="5172228" y="3591725"/>
              <a:ext cx="776037" cy="584775"/>
            </a:xfrm>
            <a:prstGeom prst="rect">
              <a:avLst/>
            </a:prstGeom>
            <a:noFill/>
          </p:spPr>
          <p:txBody>
            <a:bodyPr wrap="square" rtlCol="0">
              <a:spAutoFit/>
            </a:bodyPr>
            <a:lstStyle/>
            <a:p>
              <a:pPr algn="ctr"/>
              <a:r>
                <a:rPr lang="en-US" altLang="ja-JP" sz="3200" dirty="0">
                  <a:latin typeface="Black Ops One" panose="02000000000000000000" pitchFamily="2" charset="0"/>
                </a:rPr>
                <a:t>4</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2" name="グループ化 41"/>
          <p:cNvGrpSpPr/>
          <p:nvPr/>
        </p:nvGrpSpPr>
        <p:grpSpPr>
          <a:xfrm>
            <a:off x="298291" y="3340114"/>
            <a:ext cx="2251807" cy="1941213"/>
            <a:chOff x="298291" y="3580983"/>
            <a:chExt cx="2251807" cy="1941213"/>
          </a:xfrm>
        </p:grpSpPr>
        <p:sp>
          <p:nvSpPr>
            <p:cNvPr id="27" name="六角形 26"/>
            <p:cNvSpPr/>
            <p:nvPr/>
          </p:nvSpPr>
          <p:spPr>
            <a:xfrm>
              <a:off x="298291" y="3580983"/>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1036174" y="3645453"/>
              <a:ext cx="776037" cy="584775"/>
            </a:xfrm>
            <a:prstGeom prst="rect">
              <a:avLst/>
            </a:prstGeom>
            <a:noFill/>
          </p:spPr>
          <p:txBody>
            <a:bodyPr wrap="square" rtlCol="0">
              <a:spAutoFit/>
            </a:bodyPr>
            <a:lstStyle/>
            <a:p>
              <a:pPr algn="ctr"/>
              <a:r>
                <a:rPr lang="en-US" altLang="ja-JP" sz="3200" dirty="0">
                  <a:latin typeface="Black Ops One" panose="02000000000000000000" pitchFamily="2" charset="0"/>
                </a:rPr>
                <a:t>5</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3" name="グループ化 42"/>
          <p:cNvGrpSpPr/>
          <p:nvPr/>
        </p:nvGrpSpPr>
        <p:grpSpPr>
          <a:xfrm>
            <a:off x="2337488" y="4362692"/>
            <a:ext cx="2251807" cy="1941213"/>
            <a:chOff x="2337488" y="4603561"/>
            <a:chExt cx="2251807" cy="1941213"/>
          </a:xfrm>
        </p:grpSpPr>
        <p:sp>
          <p:nvSpPr>
            <p:cNvPr id="28" name="六角形 27"/>
            <p:cNvSpPr/>
            <p:nvPr/>
          </p:nvSpPr>
          <p:spPr>
            <a:xfrm>
              <a:off x="2337488" y="4603561"/>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3066348" y="4616715"/>
              <a:ext cx="776037" cy="584775"/>
            </a:xfrm>
            <a:prstGeom prst="rect">
              <a:avLst/>
            </a:prstGeom>
            <a:noFill/>
          </p:spPr>
          <p:txBody>
            <a:bodyPr wrap="square" rtlCol="0">
              <a:spAutoFit/>
            </a:bodyPr>
            <a:lstStyle/>
            <a:p>
              <a:pPr algn="ctr"/>
              <a:r>
                <a:rPr lang="en-US" altLang="ja-JP" sz="3200" dirty="0" smtClean="0">
                  <a:latin typeface="Black Ops One" panose="02000000000000000000" pitchFamily="2" charset="0"/>
                </a:rPr>
                <a:t>6</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4" name="グループ化 43"/>
          <p:cNvGrpSpPr/>
          <p:nvPr/>
        </p:nvGrpSpPr>
        <p:grpSpPr>
          <a:xfrm>
            <a:off x="4360291" y="5418667"/>
            <a:ext cx="2251807" cy="1941213"/>
            <a:chOff x="4360291" y="5659536"/>
            <a:chExt cx="2251807" cy="1941213"/>
          </a:xfrm>
        </p:grpSpPr>
        <p:sp>
          <p:nvSpPr>
            <p:cNvPr id="29" name="六角形 28"/>
            <p:cNvSpPr/>
            <p:nvPr/>
          </p:nvSpPr>
          <p:spPr>
            <a:xfrm>
              <a:off x="4360291" y="5659536"/>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5137317" y="5659536"/>
              <a:ext cx="776037" cy="584775"/>
            </a:xfrm>
            <a:prstGeom prst="rect">
              <a:avLst/>
            </a:prstGeom>
            <a:noFill/>
          </p:spPr>
          <p:txBody>
            <a:bodyPr wrap="square" rtlCol="0">
              <a:spAutoFit/>
            </a:bodyPr>
            <a:lstStyle/>
            <a:p>
              <a:pPr algn="ctr"/>
              <a:r>
                <a:rPr kumimoji="1" lang="en-US" altLang="ja-JP" sz="3200" dirty="0" smtClean="0">
                  <a:latin typeface="Black Ops One" panose="02000000000000000000" pitchFamily="2" charset="0"/>
                </a:rPr>
                <a:t>7P</a:t>
              </a:r>
              <a:endParaRPr kumimoji="1" lang="ja-JP" altLang="en-US" sz="3200" dirty="0">
                <a:latin typeface="Black Ops One" panose="02000000000000000000" pitchFamily="2" charset="0"/>
              </a:endParaRPr>
            </a:p>
          </p:txBody>
        </p:sp>
      </p:grpSp>
      <p:grpSp>
        <p:nvGrpSpPr>
          <p:cNvPr id="47" name="グループ化 46"/>
          <p:cNvGrpSpPr/>
          <p:nvPr/>
        </p:nvGrpSpPr>
        <p:grpSpPr>
          <a:xfrm>
            <a:off x="289113" y="5468624"/>
            <a:ext cx="2251807" cy="1941213"/>
            <a:chOff x="289113" y="5709493"/>
            <a:chExt cx="2251807" cy="1941213"/>
          </a:xfrm>
        </p:grpSpPr>
        <p:sp>
          <p:nvSpPr>
            <p:cNvPr id="30" name="六角形 29"/>
            <p:cNvSpPr/>
            <p:nvPr/>
          </p:nvSpPr>
          <p:spPr>
            <a:xfrm>
              <a:off x="289113" y="5709493"/>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960325" y="5783427"/>
              <a:ext cx="990701" cy="584775"/>
            </a:xfrm>
            <a:prstGeom prst="rect">
              <a:avLst/>
            </a:prstGeom>
            <a:noFill/>
          </p:spPr>
          <p:txBody>
            <a:bodyPr wrap="square" rtlCol="0">
              <a:spAutoFit/>
            </a:bodyPr>
            <a:lstStyle/>
            <a:p>
              <a:pPr algn="ctr"/>
              <a:r>
                <a:rPr lang="en-US" altLang="ja-JP" sz="3200" dirty="0">
                  <a:latin typeface="Black Ops One" panose="02000000000000000000" pitchFamily="2" charset="0"/>
                </a:rPr>
                <a:t>8</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6" name="グループ化 45"/>
          <p:cNvGrpSpPr/>
          <p:nvPr/>
        </p:nvGrpSpPr>
        <p:grpSpPr>
          <a:xfrm>
            <a:off x="2337488" y="6493216"/>
            <a:ext cx="2251807" cy="1941213"/>
            <a:chOff x="2337488" y="6734085"/>
            <a:chExt cx="2251807" cy="1941213"/>
          </a:xfrm>
        </p:grpSpPr>
        <p:sp>
          <p:nvSpPr>
            <p:cNvPr id="31" name="六角形 30"/>
            <p:cNvSpPr/>
            <p:nvPr/>
          </p:nvSpPr>
          <p:spPr>
            <a:xfrm>
              <a:off x="2337488" y="6734085"/>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3087208" y="6734085"/>
              <a:ext cx="776037" cy="584775"/>
            </a:xfrm>
            <a:prstGeom prst="rect">
              <a:avLst/>
            </a:prstGeom>
            <a:noFill/>
          </p:spPr>
          <p:txBody>
            <a:bodyPr wrap="square" rtlCol="0">
              <a:spAutoFit/>
            </a:bodyPr>
            <a:lstStyle/>
            <a:p>
              <a:pPr algn="ctr"/>
              <a:r>
                <a:rPr lang="en-US" altLang="ja-JP" sz="3200" dirty="0" smtClean="0">
                  <a:latin typeface="Black Ops One" panose="02000000000000000000" pitchFamily="2" charset="0"/>
                </a:rPr>
                <a:t>9</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grpSp>
        <p:nvGrpSpPr>
          <p:cNvPr id="45" name="グループ化 44"/>
          <p:cNvGrpSpPr/>
          <p:nvPr/>
        </p:nvGrpSpPr>
        <p:grpSpPr>
          <a:xfrm>
            <a:off x="4343896" y="7556511"/>
            <a:ext cx="2251807" cy="1941213"/>
            <a:chOff x="4343896" y="7797380"/>
            <a:chExt cx="2251807" cy="1941213"/>
          </a:xfrm>
        </p:grpSpPr>
        <p:sp>
          <p:nvSpPr>
            <p:cNvPr id="32" name="六角形 31"/>
            <p:cNvSpPr/>
            <p:nvPr/>
          </p:nvSpPr>
          <p:spPr>
            <a:xfrm>
              <a:off x="4343896" y="7797380"/>
              <a:ext cx="2251807" cy="1941213"/>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4879975" y="7845044"/>
              <a:ext cx="1290718" cy="584775"/>
            </a:xfrm>
            <a:prstGeom prst="rect">
              <a:avLst/>
            </a:prstGeom>
            <a:noFill/>
          </p:spPr>
          <p:txBody>
            <a:bodyPr wrap="square" rtlCol="0">
              <a:spAutoFit/>
            </a:bodyPr>
            <a:lstStyle/>
            <a:p>
              <a:pPr algn="ctr"/>
              <a:r>
                <a:rPr lang="en-US" altLang="ja-JP" sz="3200" dirty="0" smtClean="0">
                  <a:latin typeface="Black Ops One" panose="02000000000000000000" pitchFamily="2" charset="0"/>
                </a:rPr>
                <a:t>11</a:t>
              </a:r>
              <a:r>
                <a:rPr kumimoji="1" lang="en-US" altLang="ja-JP" sz="3200" dirty="0" smtClean="0">
                  <a:latin typeface="Black Ops One" panose="02000000000000000000" pitchFamily="2" charset="0"/>
                </a:rPr>
                <a:t>P</a:t>
              </a:r>
              <a:endParaRPr kumimoji="1" lang="ja-JP" altLang="en-US" sz="3200" dirty="0">
                <a:latin typeface="Black Ops One" panose="02000000000000000000" pitchFamily="2" charset="0"/>
              </a:endParaRPr>
            </a:p>
          </p:txBody>
        </p:sp>
      </p:grpSp>
      <p:sp>
        <p:nvSpPr>
          <p:cNvPr id="48" name="テキスト ボックス 47"/>
          <p:cNvSpPr txBox="1"/>
          <p:nvPr/>
        </p:nvSpPr>
        <p:spPr>
          <a:xfrm>
            <a:off x="82671" y="1961756"/>
            <a:ext cx="2683042" cy="584775"/>
          </a:xfrm>
          <a:prstGeom prst="rect">
            <a:avLst/>
          </a:prstGeom>
          <a:noFill/>
        </p:spPr>
        <p:txBody>
          <a:bodyPr wrap="square" rtlCol="0">
            <a:spAutoFit/>
          </a:bodyPr>
          <a:lstStyle/>
          <a:p>
            <a:pPr algn="ctr"/>
            <a:r>
              <a:rPr kumimoji="1" lang="ja-JP" altLang="en-US" sz="3200" b="1" dirty="0" smtClean="0"/>
              <a:t>制作過程</a:t>
            </a:r>
            <a:endParaRPr kumimoji="1" lang="ja-JP" altLang="en-US" sz="3200" b="1" dirty="0"/>
          </a:p>
        </p:txBody>
      </p:sp>
      <p:sp>
        <p:nvSpPr>
          <p:cNvPr id="49" name="テキスト ボックス 48"/>
          <p:cNvSpPr txBox="1"/>
          <p:nvPr/>
        </p:nvSpPr>
        <p:spPr>
          <a:xfrm>
            <a:off x="2121868" y="2839852"/>
            <a:ext cx="2683042" cy="954107"/>
          </a:xfrm>
          <a:prstGeom prst="rect">
            <a:avLst/>
          </a:prstGeom>
          <a:noFill/>
        </p:spPr>
        <p:txBody>
          <a:bodyPr wrap="square" rtlCol="0">
            <a:spAutoFit/>
          </a:bodyPr>
          <a:lstStyle/>
          <a:p>
            <a:pPr algn="ctr"/>
            <a:r>
              <a:rPr kumimoji="1" lang="ja-JP" altLang="en-US" sz="2800" b="1" dirty="0" smtClean="0"/>
              <a:t>制作に</a:t>
            </a:r>
            <a:endParaRPr kumimoji="1" lang="en-US" altLang="ja-JP" sz="2800" b="1" dirty="0" smtClean="0"/>
          </a:p>
          <a:p>
            <a:pPr algn="ctr"/>
            <a:r>
              <a:rPr lang="ja-JP" altLang="en-US" sz="2800" b="1" dirty="0"/>
              <a:t>入</a:t>
            </a:r>
            <a:r>
              <a:rPr lang="ja-JP" altLang="en-US" sz="2800" b="1" dirty="0" smtClean="0"/>
              <a:t>るま</a:t>
            </a:r>
            <a:r>
              <a:rPr lang="ja-JP" altLang="en-US" sz="2800" b="1" dirty="0"/>
              <a:t>で</a:t>
            </a:r>
            <a:endParaRPr kumimoji="1" lang="ja-JP" altLang="en-US" sz="2800" b="1" dirty="0"/>
          </a:p>
        </p:txBody>
      </p:sp>
      <p:sp>
        <p:nvSpPr>
          <p:cNvPr id="50" name="テキスト ボックス 49"/>
          <p:cNvSpPr txBox="1"/>
          <p:nvPr/>
        </p:nvSpPr>
        <p:spPr>
          <a:xfrm>
            <a:off x="4128278" y="4141419"/>
            <a:ext cx="2683042" cy="400110"/>
          </a:xfrm>
          <a:prstGeom prst="rect">
            <a:avLst/>
          </a:prstGeom>
          <a:noFill/>
        </p:spPr>
        <p:txBody>
          <a:bodyPr wrap="square" rtlCol="0">
            <a:spAutoFit/>
          </a:bodyPr>
          <a:lstStyle/>
          <a:p>
            <a:pPr algn="ctr"/>
            <a:r>
              <a:rPr lang="ja-JP" altLang="en-US" sz="2000" b="1" dirty="0"/>
              <a:t>プロトタイプ版</a:t>
            </a:r>
            <a:endParaRPr kumimoji="1" lang="ja-JP" altLang="en-US" sz="2000" b="1" dirty="0"/>
          </a:p>
        </p:txBody>
      </p:sp>
      <p:sp>
        <p:nvSpPr>
          <p:cNvPr id="51" name="テキスト ボックス 50"/>
          <p:cNvSpPr txBox="1"/>
          <p:nvPr/>
        </p:nvSpPr>
        <p:spPr>
          <a:xfrm>
            <a:off x="582108" y="4052680"/>
            <a:ext cx="1684173" cy="646331"/>
          </a:xfrm>
          <a:prstGeom prst="rect">
            <a:avLst/>
          </a:prstGeom>
          <a:noFill/>
        </p:spPr>
        <p:txBody>
          <a:bodyPr wrap="square" rtlCol="0">
            <a:spAutoFit/>
          </a:bodyPr>
          <a:lstStyle/>
          <a:p>
            <a:pPr algn="ctr"/>
            <a:r>
              <a:rPr lang="en-US" altLang="ja-JP" sz="3600" b="1" dirty="0"/>
              <a:t>α</a:t>
            </a:r>
            <a:r>
              <a:rPr lang="ja-JP" altLang="en-US" sz="3600" b="1" dirty="0" smtClean="0"/>
              <a:t>版</a:t>
            </a:r>
            <a:endParaRPr kumimoji="1" lang="ja-JP" altLang="en-US" sz="3600" b="1" dirty="0"/>
          </a:p>
        </p:txBody>
      </p:sp>
      <p:sp>
        <p:nvSpPr>
          <p:cNvPr id="52" name="テキスト ボックス 51"/>
          <p:cNvSpPr txBox="1"/>
          <p:nvPr/>
        </p:nvSpPr>
        <p:spPr>
          <a:xfrm>
            <a:off x="2621305" y="5081856"/>
            <a:ext cx="1684173" cy="646331"/>
          </a:xfrm>
          <a:prstGeom prst="rect">
            <a:avLst/>
          </a:prstGeom>
          <a:noFill/>
        </p:spPr>
        <p:txBody>
          <a:bodyPr wrap="square" rtlCol="0">
            <a:spAutoFit/>
          </a:bodyPr>
          <a:lstStyle/>
          <a:p>
            <a:pPr algn="ctr"/>
            <a:r>
              <a:rPr lang="en-US" altLang="ja-JP" sz="3600" b="1" dirty="0" smtClean="0"/>
              <a:t>β</a:t>
            </a:r>
            <a:r>
              <a:rPr lang="ja-JP" altLang="en-US" sz="3600" b="1" dirty="0" smtClean="0"/>
              <a:t>版</a:t>
            </a:r>
            <a:endParaRPr kumimoji="1" lang="ja-JP" altLang="en-US" sz="3600" b="1" dirty="0"/>
          </a:p>
        </p:txBody>
      </p:sp>
      <p:sp>
        <p:nvSpPr>
          <p:cNvPr id="53" name="テキスト ボックス 52"/>
          <p:cNvSpPr txBox="1"/>
          <p:nvPr/>
        </p:nvSpPr>
        <p:spPr>
          <a:xfrm>
            <a:off x="3890652" y="6194323"/>
            <a:ext cx="3191083" cy="523220"/>
          </a:xfrm>
          <a:prstGeom prst="rect">
            <a:avLst/>
          </a:prstGeom>
          <a:noFill/>
        </p:spPr>
        <p:txBody>
          <a:bodyPr wrap="square" rtlCol="0">
            <a:spAutoFit/>
          </a:bodyPr>
          <a:lstStyle/>
          <a:p>
            <a:pPr algn="ctr"/>
            <a:r>
              <a:rPr lang="ja-JP" altLang="en-US" sz="2800" b="1" dirty="0" smtClean="0"/>
              <a:t>マスター版</a:t>
            </a:r>
            <a:endParaRPr kumimoji="1" lang="ja-JP" altLang="en-US" sz="2800" b="1" dirty="0"/>
          </a:p>
        </p:txBody>
      </p:sp>
      <p:sp>
        <p:nvSpPr>
          <p:cNvPr id="54" name="テキスト ボックス 53"/>
          <p:cNvSpPr txBox="1"/>
          <p:nvPr/>
        </p:nvSpPr>
        <p:spPr>
          <a:xfrm>
            <a:off x="-171350" y="6173038"/>
            <a:ext cx="3191083" cy="954107"/>
          </a:xfrm>
          <a:prstGeom prst="rect">
            <a:avLst/>
          </a:prstGeom>
          <a:noFill/>
        </p:spPr>
        <p:txBody>
          <a:bodyPr wrap="square" rtlCol="0">
            <a:spAutoFit/>
          </a:bodyPr>
          <a:lstStyle/>
          <a:p>
            <a:pPr algn="ctr"/>
            <a:r>
              <a:rPr lang="ja-JP" altLang="en-US" sz="2800" b="1" dirty="0"/>
              <a:t>ブース</a:t>
            </a:r>
            <a:r>
              <a:rPr lang="ja-JP" altLang="en-US" sz="2800" b="1" dirty="0" smtClean="0"/>
              <a:t>設営</a:t>
            </a:r>
            <a:endParaRPr lang="en-US" altLang="ja-JP" sz="2800" b="1" dirty="0" smtClean="0"/>
          </a:p>
          <a:p>
            <a:pPr algn="ctr"/>
            <a:r>
              <a:rPr lang="ja-JP" altLang="en-US" sz="2800" b="1" dirty="0" smtClean="0"/>
              <a:t>制作</a:t>
            </a:r>
            <a:r>
              <a:rPr lang="ja-JP" altLang="en-US" sz="2800" b="1" dirty="0"/>
              <a:t>秘話</a:t>
            </a:r>
            <a:endParaRPr lang="en-US" altLang="ja-JP" sz="2800" b="1" dirty="0" smtClean="0"/>
          </a:p>
        </p:txBody>
      </p:sp>
      <p:sp>
        <p:nvSpPr>
          <p:cNvPr id="55" name="テキスト ボックス 54"/>
          <p:cNvSpPr txBox="1"/>
          <p:nvPr/>
        </p:nvSpPr>
        <p:spPr>
          <a:xfrm>
            <a:off x="2137825" y="7021843"/>
            <a:ext cx="2703094" cy="954107"/>
          </a:xfrm>
          <a:prstGeom prst="rect">
            <a:avLst/>
          </a:prstGeom>
          <a:noFill/>
        </p:spPr>
        <p:txBody>
          <a:bodyPr wrap="square" rtlCol="0">
            <a:spAutoFit/>
          </a:bodyPr>
          <a:lstStyle/>
          <a:p>
            <a:pPr algn="ctr"/>
            <a:r>
              <a:rPr lang="ja-JP" altLang="en-US" sz="2800" b="1" dirty="0" smtClean="0"/>
              <a:t>卒プレ</a:t>
            </a:r>
            <a:endParaRPr lang="en-US" altLang="ja-JP" sz="2800" b="1" dirty="0" smtClean="0"/>
          </a:p>
          <a:p>
            <a:pPr algn="ctr"/>
            <a:r>
              <a:rPr lang="ja-JP" altLang="en-US" sz="2800" b="1" dirty="0"/>
              <a:t>当日</a:t>
            </a:r>
            <a:r>
              <a:rPr lang="ja-JP" altLang="en-US" sz="2800" b="1" dirty="0" smtClean="0"/>
              <a:t>の様子</a:t>
            </a:r>
            <a:endParaRPr lang="en-US" altLang="ja-JP" sz="2800" b="1" dirty="0" smtClean="0"/>
          </a:p>
        </p:txBody>
      </p:sp>
      <p:sp>
        <p:nvSpPr>
          <p:cNvPr id="56" name="テキスト ボックス 55"/>
          <p:cNvSpPr txBox="1"/>
          <p:nvPr/>
        </p:nvSpPr>
        <p:spPr>
          <a:xfrm>
            <a:off x="4327563" y="8161030"/>
            <a:ext cx="2395542" cy="954107"/>
          </a:xfrm>
          <a:prstGeom prst="rect">
            <a:avLst/>
          </a:prstGeom>
          <a:noFill/>
        </p:spPr>
        <p:txBody>
          <a:bodyPr wrap="square" rtlCol="0">
            <a:spAutoFit/>
          </a:bodyPr>
          <a:lstStyle/>
          <a:p>
            <a:pPr algn="ctr"/>
            <a:r>
              <a:rPr lang="ja-JP" altLang="en-US" sz="2800" b="1" dirty="0" smtClean="0"/>
              <a:t>制作者</a:t>
            </a:r>
            <a:endParaRPr lang="en-US" altLang="ja-JP" sz="2800" b="1" dirty="0" smtClean="0"/>
          </a:p>
          <a:p>
            <a:pPr algn="ctr"/>
            <a:r>
              <a:rPr lang="ja-JP" altLang="en-US" sz="2800" b="1" dirty="0"/>
              <a:t>コメント</a:t>
            </a:r>
            <a:endParaRPr lang="en-US" altLang="ja-JP" sz="2800" b="1" dirty="0" smtClean="0"/>
          </a:p>
        </p:txBody>
      </p:sp>
      <p:sp>
        <p:nvSpPr>
          <p:cNvPr id="58" name="テキスト ボックス 57"/>
          <p:cNvSpPr txBox="1"/>
          <p:nvPr/>
        </p:nvSpPr>
        <p:spPr>
          <a:xfrm>
            <a:off x="2446308" y="88990"/>
            <a:ext cx="1965384" cy="923330"/>
          </a:xfrm>
          <a:prstGeom prst="rect">
            <a:avLst/>
          </a:prstGeom>
          <a:noFill/>
          <a:ln w="38100" cmpd="dbl">
            <a:noFill/>
            <a:prstDash val="solid"/>
            <a:bevel/>
          </a:ln>
        </p:spPr>
        <p:txBody>
          <a:bodyPr wrap="square" rtlCol="0">
            <a:spAutoFit/>
          </a:bodyPr>
          <a:lstStyle/>
          <a:p>
            <a:pPr algn="ctr"/>
            <a:r>
              <a:rPr lang="ja-JP" altLang="en-US" sz="5400" b="1" dirty="0"/>
              <a:t>目次</a:t>
            </a:r>
            <a:endParaRPr kumimoji="1" lang="ja-JP" altLang="en-US" sz="1600" b="1" dirty="0"/>
          </a:p>
        </p:txBody>
      </p:sp>
      <p:sp>
        <p:nvSpPr>
          <p:cNvPr id="59"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2</a:t>
            </a:r>
            <a:endParaRPr lang="ja-JP" altLang="en-US" sz="2400" dirty="0">
              <a:latin typeface="Black Ops One" panose="02000000000000000000" pitchFamily="2" charset="0"/>
            </a:endParaRPr>
          </a:p>
        </p:txBody>
      </p:sp>
    </p:spTree>
    <p:extLst>
      <p:ext uri="{BB962C8B-B14F-4D97-AF65-F5344CB8AC3E}">
        <p14:creationId xmlns:p14="http://schemas.microsoft.com/office/powerpoint/2010/main" val="25326102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下矢印 11"/>
          <p:cNvSpPr/>
          <p:nvPr/>
        </p:nvSpPr>
        <p:spPr>
          <a:xfrm>
            <a:off x="76214" y="1203158"/>
            <a:ext cx="994598" cy="8498704"/>
          </a:xfrm>
          <a:prstGeom prst="downArrow">
            <a:avLst>
              <a:gd name="adj1" fmla="val 71538"/>
              <a:gd name="adj2" fmla="val 50000"/>
            </a:avLst>
          </a:prstGeom>
          <a:gradFill>
            <a:gsLst>
              <a:gs pos="0">
                <a:schemeClr val="accent1">
                  <a:lumMod val="5000"/>
                  <a:lumOff val="95000"/>
                </a:schemeClr>
              </a:gs>
              <a:gs pos="61000">
                <a:srgbClr val="00C210"/>
              </a:gs>
              <a:gs pos="100000">
                <a:srgbClr val="00C210"/>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1167068" y="1215741"/>
            <a:ext cx="5558589" cy="610657"/>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話し合い・提案書・企画書・ブース設営図</a:t>
            </a:r>
            <a:endParaRPr kumimoji="1" lang="en-US" altLang="ja-JP" dirty="0" smtClean="0"/>
          </a:p>
          <a:p>
            <a:pPr algn="ctr"/>
            <a:r>
              <a:rPr lang="ja-JP" altLang="en-US" dirty="0" smtClean="0"/>
              <a:t>仕様書・ガントチャート・プロトタイプ版提出</a:t>
            </a:r>
            <a:endParaRPr kumimoji="1" lang="ja-JP" altLang="en-US" dirty="0"/>
          </a:p>
        </p:txBody>
      </p:sp>
      <p:sp>
        <p:nvSpPr>
          <p:cNvPr id="8" name="正方形/長方形 7"/>
          <p:cNvSpPr/>
          <p:nvPr/>
        </p:nvSpPr>
        <p:spPr>
          <a:xfrm>
            <a:off x="1167068" y="6770244"/>
            <a:ext cx="5558588" cy="617960"/>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マスター版・</a:t>
            </a:r>
            <a:r>
              <a:rPr kumimoji="1" lang="en-US" altLang="ja-JP" dirty="0" smtClean="0"/>
              <a:t>PV</a:t>
            </a:r>
            <a:r>
              <a:rPr kumimoji="1" lang="ja-JP" altLang="en-US" dirty="0" smtClean="0"/>
              <a:t>提出</a:t>
            </a:r>
            <a:endParaRPr kumimoji="1" lang="en-US" altLang="ja-JP" dirty="0" smtClean="0"/>
          </a:p>
          <a:p>
            <a:pPr algn="ctr"/>
            <a:r>
              <a:rPr lang="ja-JP" altLang="en-US" dirty="0" smtClean="0"/>
              <a:t>卒業プレゼンテーション</a:t>
            </a:r>
            <a:endParaRPr kumimoji="1" lang="ja-JP" altLang="en-US" dirty="0"/>
          </a:p>
        </p:txBody>
      </p:sp>
      <p:sp>
        <p:nvSpPr>
          <p:cNvPr id="9" name="正方形/長方形 8"/>
          <p:cNvSpPr/>
          <p:nvPr/>
        </p:nvSpPr>
        <p:spPr>
          <a:xfrm>
            <a:off x="1167068" y="5091859"/>
            <a:ext cx="5558588" cy="597720"/>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lang="en-US" altLang="ja-JP" dirty="0" smtClean="0">
                <a:solidFill>
                  <a:schemeClr val="tx1"/>
                </a:solidFill>
              </a:rPr>
              <a:t>β</a:t>
            </a:r>
            <a:r>
              <a:rPr lang="ja-JP" altLang="en-US" dirty="0" smtClean="0">
                <a:solidFill>
                  <a:schemeClr val="tx1"/>
                </a:solidFill>
              </a:rPr>
              <a:t>版・スクリーンショット・プレイ動画提出</a:t>
            </a:r>
            <a:endParaRPr lang="en-US" altLang="ja-JP" dirty="0" smtClean="0">
              <a:solidFill>
                <a:schemeClr val="tx1"/>
              </a:solidFill>
            </a:endParaRPr>
          </a:p>
          <a:p>
            <a:pPr algn="ctr"/>
            <a:r>
              <a:rPr lang="ja-JP" altLang="en-US" dirty="0">
                <a:solidFill>
                  <a:schemeClr val="tx1"/>
                </a:solidFill>
              </a:rPr>
              <a:t>最後</a:t>
            </a:r>
            <a:r>
              <a:rPr lang="ja-JP" altLang="en-US" dirty="0" smtClean="0">
                <a:solidFill>
                  <a:schemeClr val="tx1"/>
                </a:solidFill>
              </a:rPr>
              <a:t>の冬休み</a:t>
            </a:r>
            <a:endParaRPr lang="en-US" altLang="ja-JP" dirty="0">
              <a:solidFill>
                <a:schemeClr val="tx1"/>
              </a:solidFill>
            </a:endParaRPr>
          </a:p>
        </p:txBody>
      </p:sp>
      <p:sp>
        <p:nvSpPr>
          <p:cNvPr id="10" name="正方形/長方形 9"/>
          <p:cNvSpPr/>
          <p:nvPr/>
        </p:nvSpPr>
        <p:spPr>
          <a:xfrm>
            <a:off x="1167067" y="3119498"/>
            <a:ext cx="5558589" cy="610292"/>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プレ</a:t>
            </a:r>
            <a:r>
              <a:rPr kumimoji="1" lang="en-US" altLang="ja-JP" dirty="0" smtClean="0"/>
              <a:t>α</a:t>
            </a:r>
            <a:r>
              <a:rPr kumimoji="1" lang="ja-JP" altLang="en-US" dirty="0" smtClean="0"/>
              <a:t>版・プレイ動画</a:t>
            </a:r>
            <a:r>
              <a:rPr lang="ja-JP" altLang="en-US" dirty="0" smtClean="0"/>
              <a:t>・</a:t>
            </a:r>
            <a:r>
              <a:rPr lang="en-US" altLang="ja-JP" dirty="0" smtClean="0"/>
              <a:t>α</a:t>
            </a:r>
            <a:r>
              <a:rPr lang="ja-JP" altLang="en-US" dirty="0" smtClean="0"/>
              <a:t>版</a:t>
            </a:r>
            <a:endParaRPr lang="en-US" altLang="ja-JP" dirty="0" smtClean="0"/>
          </a:p>
          <a:p>
            <a:pPr algn="ctr"/>
            <a:r>
              <a:rPr kumimoji="1" lang="ja-JP" altLang="en-US" dirty="0" smtClean="0"/>
              <a:t>操作</a:t>
            </a:r>
            <a:r>
              <a:rPr kumimoji="1" lang="ja-JP" altLang="en-US" dirty="0"/>
              <a:t>説明書</a:t>
            </a:r>
            <a:r>
              <a:rPr kumimoji="1" lang="ja-JP" altLang="en-US" dirty="0" smtClean="0"/>
              <a:t>の提出</a:t>
            </a:r>
            <a:endParaRPr kumimoji="1" lang="ja-JP" altLang="en-US" dirty="0"/>
          </a:p>
        </p:txBody>
      </p:sp>
      <p:sp>
        <p:nvSpPr>
          <p:cNvPr id="11" name="正方形/長方形 10"/>
          <p:cNvSpPr/>
          <p:nvPr/>
        </p:nvSpPr>
        <p:spPr>
          <a:xfrm>
            <a:off x="1167068" y="8331234"/>
            <a:ext cx="5558588" cy="444181"/>
          </a:xfrm>
          <a:prstGeom prst="rect">
            <a:avLst/>
          </a:prstGeom>
          <a:noFill/>
          <a:ln w="38100">
            <a:solidFill>
              <a:srgbClr val="00C210"/>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kumimoji="1" lang="ja-JP" altLang="en-US" dirty="0" smtClean="0"/>
              <a:t>アーカイブ・動画作成</a:t>
            </a:r>
            <a:endParaRPr kumimoji="1" lang="ja-JP" altLang="en-US" dirty="0"/>
          </a:p>
        </p:txBody>
      </p:sp>
      <p:sp>
        <p:nvSpPr>
          <p:cNvPr id="23" name="正方形/長方形 22"/>
          <p:cNvSpPr/>
          <p:nvPr/>
        </p:nvSpPr>
        <p:spPr>
          <a:xfrm>
            <a:off x="1167067" y="1914628"/>
            <a:ext cx="5558589" cy="1078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p:nvSpPr>
        <p:spPr>
          <a:xfrm>
            <a:off x="1167067" y="3841479"/>
            <a:ext cx="5558589" cy="10906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1167067" y="5816170"/>
            <a:ext cx="5558589" cy="846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1167067" y="7506413"/>
            <a:ext cx="5558589" cy="6910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167067" y="8853950"/>
            <a:ext cx="5558589" cy="5627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ホームベース 28"/>
          <p:cNvSpPr/>
          <p:nvPr/>
        </p:nvSpPr>
        <p:spPr>
          <a:xfrm>
            <a:off x="76214" y="1180007"/>
            <a:ext cx="1307417"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10</a:t>
            </a:r>
            <a:r>
              <a:rPr kumimoji="1" lang="ja-JP" altLang="en-US" sz="3200" b="1" dirty="0" smtClean="0"/>
              <a:t>月</a:t>
            </a:r>
            <a:endParaRPr kumimoji="1" lang="ja-JP" altLang="en-US" sz="3200" b="1" dirty="0"/>
          </a:p>
        </p:txBody>
      </p:sp>
      <p:sp>
        <p:nvSpPr>
          <p:cNvPr id="30" name="ホームベース 29"/>
          <p:cNvSpPr/>
          <p:nvPr/>
        </p:nvSpPr>
        <p:spPr>
          <a:xfrm>
            <a:off x="76213" y="3083582"/>
            <a:ext cx="1307417"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11</a:t>
            </a:r>
            <a:r>
              <a:rPr kumimoji="1" lang="ja-JP" altLang="en-US" sz="3200" b="1" dirty="0" smtClean="0"/>
              <a:t>月</a:t>
            </a:r>
            <a:endParaRPr kumimoji="1" lang="ja-JP" altLang="en-US" sz="3200" b="1" dirty="0"/>
          </a:p>
        </p:txBody>
      </p:sp>
      <p:sp>
        <p:nvSpPr>
          <p:cNvPr id="31" name="ホームベース 30"/>
          <p:cNvSpPr/>
          <p:nvPr/>
        </p:nvSpPr>
        <p:spPr>
          <a:xfrm>
            <a:off x="79621" y="5058805"/>
            <a:ext cx="1307417"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smtClean="0"/>
              <a:t>12</a:t>
            </a:r>
            <a:r>
              <a:rPr kumimoji="1" lang="ja-JP" altLang="en-US" sz="3200" b="1" dirty="0" smtClean="0"/>
              <a:t>月</a:t>
            </a:r>
            <a:endParaRPr kumimoji="1" lang="ja-JP" altLang="en-US" sz="3200" b="1" dirty="0"/>
          </a:p>
        </p:txBody>
      </p:sp>
      <p:sp>
        <p:nvSpPr>
          <p:cNvPr id="32" name="ホームベース 31"/>
          <p:cNvSpPr/>
          <p:nvPr/>
        </p:nvSpPr>
        <p:spPr>
          <a:xfrm>
            <a:off x="76213" y="6738162"/>
            <a:ext cx="1307417"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b="1" dirty="0"/>
              <a:t>1</a:t>
            </a:r>
            <a:r>
              <a:rPr kumimoji="1" lang="ja-JP" altLang="en-US" sz="3200" b="1" dirty="0" smtClean="0"/>
              <a:t>月</a:t>
            </a:r>
            <a:endParaRPr kumimoji="1" lang="ja-JP" altLang="en-US" sz="3200" b="1" dirty="0"/>
          </a:p>
        </p:txBody>
      </p:sp>
      <p:sp>
        <p:nvSpPr>
          <p:cNvPr id="33" name="ホームベース 32"/>
          <p:cNvSpPr/>
          <p:nvPr/>
        </p:nvSpPr>
        <p:spPr>
          <a:xfrm>
            <a:off x="76213" y="8220012"/>
            <a:ext cx="1307417" cy="682123"/>
          </a:xfrm>
          <a:prstGeom prst="homePlate">
            <a:avLst>
              <a:gd name="adj" fmla="val 24545"/>
            </a:avLst>
          </a:prstGeom>
          <a:solidFill>
            <a:schemeClr val="tx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b="1" dirty="0" smtClean="0"/>
              <a:t>2</a:t>
            </a:r>
            <a:r>
              <a:rPr kumimoji="1" lang="ja-JP" altLang="en-US" sz="3200" b="1" dirty="0" smtClean="0"/>
              <a:t>月</a:t>
            </a:r>
            <a:endParaRPr kumimoji="1" lang="ja-JP" altLang="en-US" sz="3200" b="1" dirty="0"/>
          </a:p>
        </p:txBody>
      </p:sp>
      <p:sp>
        <p:nvSpPr>
          <p:cNvPr id="34" name="テキスト ボックス 33"/>
          <p:cNvSpPr txBox="1"/>
          <p:nvPr/>
        </p:nvSpPr>
        <p:spPr>
          <a:xfrm>
            <a:off x="1616854" y="132637"/>
            <a:ext cx="3624292" cy="923330"/>
          </a:xfrm>
          <a:prstGeom prst="rect">
            <a:avLst/>
          </a:prstGeom>
          <a:noFill/>
          <a:ln w="38100" cmpd="dbl">
            <a:noFill/>
            <a:prstDash val="solid"/>
            <a:bevel/>
          </a:ln>
        </p:spPr>
        <p:txBody>
          <a:bodyPr wrap="square" rtlCol="0">
            <a:spAutoFit/>
          </a:bodyPr>
          <a:lstStyle/>
          <a:p>
            <a:pPr algn="ctr"/>
            <a:r>
              <a:rPr lang="ja-JP" altLang="en-US" sz="5400" b="1" dirty="0" smtClean="0"/>
              <a:t>制作</a:t>
            </a:r>
            <a:r>
              <a:rPr lang="ja-JP" altLang="en-US" sz="5400" b="1" dirty="0"/>
              <a:t>過程</a:t>
            </a:r>
            <a:endParaRPr kumimoji="1" lang="ja-JP" altLang="en-US" sz="1600" b="1" dirty="0"/>
          </a:p>
        </p:txBody>
      </p:sp>
      <p:sp>
        <p:nvSpPr>
          <p:cNvPr id="20"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3</a:t>
            </a:r>
            <a:endParaRPr lang="ja-JP" altLang="en-US" sz="2400" dirty="0">
              <a:latin typeface="Black Ops One" panose="02000000000000000000" pitchFamily="2" charset="0"/>
            </a:endParaRPr>
          </a:p>
        </p:txBody>
      </p:sp>
    </p:spTree>
    <p:extLst>
      <p:ext uri="{BB962C8B-B14F-4D97-AF65-F5344CB8AC3E}">
        <p14:creationId xmlns:p14="http://schemas.microsoft.com/office/powerpoint/2010/main" val="3596723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正方形/長方形 55"/>
          <p:cNvSpPr/>
          <p:nvPr/>
        </p:nvSpPr>
        <p:spPr>
          <a:xfrm>
            <a:off x="-123825" y="5116727"/>
            <a:ext cx="3438524" cy="4855947"/>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041" y="6305579"/>
            <a:ext cx="2328246" cy="3364479"/>
          </a:xfrm>
          <a:prstGeom prst="rect">
            <a:avLst/>
          </a:prstGeom>
          <a:ln w="38100">
            <a:noFill/>
          </a:ln>
          <a:effectLst>
            <a:glow rad="38100">
              <a:schemeClr val="tx2">
                <a:lumMod val="50000"/>
              </a:schemeClr>
            </a:glow>
          </a:effectLst>
        </p:spPr>
      </p:pic>
      <p:sp>
        <p:nvSpPr>
          <p:cNvPr id="37" name="角丸四角形 36"/>
          <p:cNvSpPr/>
          <p:nvPr/>
        </p:nvSpPr>
        <p:spPr>
          <a:xfrm>
            <a:off x="194199" y="2874114"/>
            <a:ext cx="3019124" cy="1442752"/>
          </a:xfrm>
          <a:prstGeom prst="roundRect">
            <a:avLst/>
          </a:prstGeom>
          <a:solidFill>
            <a:srgbClr val="FFFFFF">
              <a:alpha val="50196"/>
            </a:srgbClr>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587849" y="55001"/>
            <a:ext cx="5690409" cy="923330"/>
          </a:xfrm>
          <a:prstGeom prst="rect">
            <a:avLst/>
          </a:prstGeom>
          <a:noFill/>
          <a:ln w="38100" cmpd="dbl">
            <a:noFill/>
            <a:prstDash val="solid"/>
            <a:bevel/>
          </a:ln>
        </p:spPr>
        <p:txBody>
          <a:bodyPr wrap="square" rtlCol="0">
            <a:spAutoFit/>
          </a:bodyPr>
          <a:lstStyle/>
          <a:p>
            <a:pPr algn="ctr"/>
            <a:r>
              <a:rPr lang="ja-JP" altLang="en-US" sz="5400" b="1" dirty="0"/>
              <a:t>制作</a:t>
            </a:r>
            <a:r>
              <a:rPr lang="ja-JP" altLang="en-US" sz="5400" b="1" dirty="0" smtClean="0"/>
              <a:t>に入るまで</a:t>
            </a:r>
            <a:endParaRPr kumimoji="1" lang="ja-JP" altLang="en-US" sz="5400" b="1" dirty="0"/>
          </a:p>
        </p:txBody>
      </p:sp>
      <p:sp>
        <p:nvSpPr>
          <p:cNvPr id="2" name="ホームベース 1"/>
          <p:cNvSpPr/>
          <p:nvPr/>
        </p:nvSpPr>
        <p:spPr>
          <a:xfrm>
            <a:off x="-114300" y="4584526"/>
            <a:ext cx="3429000" cy="532201"/>
          </a:xfrm>
          <a:prstGeom prst="homePlate">
            <a:avLst>
              <a:gd name="adj" fmla="val 29653"/>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t>提案書作成</a:t>
            </a:r>
            <a:endParaRPr kumimoji="1" lang="ja-JP" altLang="en-US" sz="2800" b="1" dirty="0"/>
          </a:p>
        </p:txBody>
      </p:sp>
      <p:sp>
        <p:nvSpPr>
          <p:cNvPr id="22" name="六角形 21"/>
          <p:cNvSpPr/>
          <p:nvPr/>
        </p:nvSpPr>
        <p:spPr>
          <a:xfrm>
            <a:off x="194199" y="1423265"/>
            <a:ext cx="2937384" cy="1450848"/>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 name="図 30"/>
          <p:cNvPicPr>
            <a:picLocks noChangeAspect="1"/>
          </p:cNvPicPr>
          <p:nvPr/>
        </p:nvPicPr>
        <p:blipFill rotWithShape="1">
          <a:blip r:embed="rId3">
            <a:extLst>
              <a:ext uri="{BEBA8EAE-BF5A-486C-A8C5-ECC9F3942E4B}">
                <a14:imgProps xmlns:a14="http://schemas.microsoft.com/office/drawing/2010/main">
                  <a14:imgLayer r:embed="rId4">
                    <a14:imgEffect>
                      <a14:artisticMarker/>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9613" t="4600" r="48054" b="38318"/>
          <a:stretch/>
        </p:blipFill>
        <p:spPr>
          <a:xfrm>
            <a:off x="1737136" y="1936038"/>
            <a:ext cx="1045120" cy="843832"/>
          </a:xfrm>
          <a:prstGeom prst="rect">
            <a:avLst/>
          </a:prstGeom>
        </p:spPr>
      </p:pic>
      <p:sp>
        <p:nvSpPr>
          <p:cNvPr id="23" name="テキスト ボックス 22"/>
          <p:cNvSpPr txBox="1"/>
          <p:nvPr/>
        </p:nvSpPr>
        <p:spPr>
          <a:xfrm>
            <a:off x="877626" y="1001456"/>
            <a:ext cx="1570529" cy="400110"/>
          </a:xfrm>
          <a:prstGeom prst="rect">
            <a:avLst/>
          </a:prstGeom>
          <a:noFill/>
        </p:spPr>
        <p:txBody>
          <a:bodyPr wrap="square" rtlCol="0">
            <a:spAutoFit/>
          </a:bodyPr>
          <a:lstStyle/>
          <a:p>
            <a:pPr algn="ctr"/>
            <a:r>
              <a:rPr kumimoji="1" lang="ja-JP" altLang="en-US" sz="2000" b="1" dirty="0" smtClean="0"/>
              <a:t>制作テーマ</a:t>
            </a:r>
            <a:endParaRPr kumimoji="1" lang="ja-JP" altLang="en-US" sz="2000" b="1" dirty="0"/>
          </a:p>
        </p:txBody>
      </p:sp>
      <p:sp>
        <p:nvSpPr>
          <p:cNvPr id="24" name="六角形 23"/>
          <p:cNvSpPr/>
          <p:nvPr/>
        </p:nvSpPr>
        <p:spPr>
          <a:xfrm>
            <a:off x="3641528" y="1423265"/>
            <a:ext cx="2937384" cy="1450848"/>
          </a:xfrm>
          <a:prstGeom prst="hexagon">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4" name="図 63"/>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669463" y="1502655"/>
            <a:ext cx="921965" cy="1303044"/>
          </a:xfrm>
          <a:prstGeom prst="rect">
            <a:avLst/>
          </a:prstGeom>
        </p:spPr>
      </p:pic>
      <p:sp>
        <p:nvSpPr>
          <p:cNvPr id="25" name="テキスト ボックス 24"/>
          <p:cNvSpPr txBox="1"/>
          <p:nvPr/>
        </p:nvSpPr>
        <p:spPr>
          <a:xfrm>
            <a:off x="4073900" y="1012708"/>
            <a:ext cx="2072640" cy="400110"/>
          </a:xfrm>
          <a:prstGeom prst="rect">
            <a:avLst/>
          </a:prstGeom>
          <a:noFill/>
        </p:spPr>
        <p:txBody>
          <a:bodyPr wrap="square" rtlCol="0">
            <a:spAutoFit/>
          </a:bodyPr>
          <a:lstStyle/>
          <a:p>
            <a:pPr algn="ctr"/>
            <a:r>
              <a:rPr lang="ja-JP" altLang="en-US" sz="2000" b="1" dirty="0"/>
              <a:t>留意点</a:t>
            </a:r>
            <a:endParaRPr kumimoji="1" lang="ja-JP" altLang="en-US" sz="2000" b="1" dirty="0"/>
          </a:p>
        </p:txBody>
      </p:sp>
      <p:sp>
        <p:nvSpPr>
          <p:cNvPr id="26" name="十字形 25"/>
          <p:cNvSpPr/>
          <p:nvPr/>
        </p:nvSpPr>
        <p:spPr>
          <a:xfrm>
            <a:off x="2972376" y="1707994"/>
            <a:ext cx="840224" cy="840224"/>
          </a:xfrm>
          <a:prstGeom prst="plus">
            <a:avLst>
              <a:gd name="adj" fmla="val 44372"/>
            </a:avLst>
          </a:prstGeom>
          <a:solidFill>
            <a:schemeClr val="accent1"/>
          </a:solidFill>
          <a:ln w="38100">
            <a:solidFill>
              <a:schemeClr val="tx1"/>
            </a:solidFill>
          </a:ln>
          <a:effectLst>
            <a:glow rad="63500">
              <a:schemeClr val="tx2">
                <a:lumMod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02717" y="1525625"/>
            <a:ext cx="1107651" cy="944255"/>
          </a:xfrm>
          <a:prstGeom prst="rect">
            <a:avLst/>
          </a:prstGeom>
        </p:spPr>
      </p:pic>
      <p:sp>
        <p:nvSpPr>
          <p:cNvPr id="29" name="テキスト ボックス 28"/>
          <p:cNvSpPr txBox="1"/>
          <p:nvPr/>
        </p:nvSpPr>
        <p:spPr>
          <a:xfrm>
            <a:off x="3905533" y="2465846"/>
            <a:ext cx="2475924" cy="369332"/>
          </a:xfrm>
          <a:prstGeom prst="rect">
            <a:avLst/>
          </a:prstGeom>
          <a:noFill/>
        </p:spPr>
        <p:txBody>
          <a:bodyPr wrap="square" rtlCol="0">
            <a:spAutoFit/>
          </a:bodyPr>
          <a:lstStyle/>
          <a:p>
            <a:pPr algn="ctr"/>
            <a:r>
              <a:rPr lang="en-US" altLang="ja-JP" sz="900" b="1" dirty="0" smtClean="0">
                <a:effectLst>
                  <a:glow rad="63500">
                    <a:schemeClr val="bg1"/>
                  </a:glow>
                </a:effectLst>
              </a:rPr>
              <a:t>※ </a:t>
            </a:r>
            <a:r>
              <a:rPr lang="ja-JP" altLang="en-US" sz="900" b="1" dirty="0" smtClean="0">
                <a:effectLst>
                  <a:glow rad="63500">
                    <a:schemeClr val="bg1"/>
                  </a:glow>
                </a:effectLst>
              </a:rPr>
              <a:t>福岡</a:t>
            </a:r>
            <a:r>
              <a:rPr lang="ja-JP" altLang="en-US" sz="900" b="1" dirty="0">
                <a:effectLst>
                  <a:glow rad="63500">
                    <a:schemeClr val="bg1"/>
                  </a:glow>
                </a:effectLst>
              </a:rPr>
              <a:t>のゲーム制作会社</a:t>
            </a:r>
            <a:r>
              <a:rPr lang="en-US" altLang="ja-JP" sz="900" b="1" dirty="0">
                <a:effectLst>
                  <a:glow rad="63500">
                    <a:schemeClr val="bg1"/>
                  </a:glow>
                </a:effectLst>
              </a:rPr>
              <a:t>3</a:t>
            </a:r>
            <a:r>
              <a:rPr lang="ja-JP" altLang="en-US" sz="900" b="1" dirty="0">
                <a:effectLst>
                  <a:glow rad="63500">
                    <a:schemeClr val="bg1"/>
                  </a:glow>
                </a:effectLst>
              </a:rPr>
              <a:t>社が主催と</a:t>
            </a:r>
            <a:r>
              <a:rPr lang="ja-JP" altLang="en-US" sz="900" b="1" dirty="0" smtClean="0">
                <a:effectLst>
                  <a:glow rad="63500">
                    <a:schemeClr val="bg1"/>
                  </a:glow>
                </a:effectLst>
              </a:rPr>
              <a:t>なり</a:t>
            </a:r>
            <a:endParaRPr lang="en-US" altLang="ja-JP" sz="900" b="1" dirty="0" smtClean="0">
              <a:effectLst>
                <a:glow rad="63500">
                  <a:schemeClr val="bg1"/>
                </a:glow>
              </a:effectLst>
            </a:endParaRPr>
          </a:p>
          <a:p>
            <a:pPr algn="ctr"/>
            <a:r>
              <a:rPr lang="ja-JP" altLang="en-US" sz="900" b="1" dirty="0" smtClean="0">
                <a:effectLst>
                  <a:glow rad="63500">
                    <a:schemeClr val="bg1"/>
                  </a:glow>
                </a:effectLst>
              </a:rPr>
              <a:t>開催</a:t>
            </a:r>
            <a:r>
              <a:rPr lang="ja-JP" altLang="en-US" sz="900" b="1" dirty="0">
                <a:effectLst>
                  <a:glow rad="63500">
                    <a:schemeClr val="bg1"/>
                  </a:glow>
                </a:effectLst>
              </a:rPr>
              <a:t>されたゲームイベント</a:t>
            </a:r>
            <a:endParaRPr kumimoji="1" lang="ja-JP" altLang="en-US" sz="1050" b="1" dirty="0">
              <a:effectLst>
                <a:glow rad="63500">
                  <a:schemeClr val="bg1"/>
                </a:glow>
              </a:effectLst>
            </a:endParaRPr>
          </a:p>
        </p:txBody>
      </p:sp>
      <p:grpSp>
        <p:nvGrpSpPr>
          <p:cNvPr id="35" name="グループ化 34"/>
          <p:cNvGrpSpPr/>
          <p:nvPr/>
        </p:nvGrpSpPr>
        <p:grpSpPr>
          <a:xfrm>
            <a:off x="3774384" y="1648467"/>
            <a:ext cx="2800448" cy="865374"/>
            <a:chOff x="3649120" y="1717957"/>
            <a:chExt cx="3093272" cy="865374"/>
          </a:xfrm>
        </p:grpSpPr>
        <p:sp>
          <p:nvSpPr>
            <p:cNvPr id="28" name="テキスト ボックス 27"/>
            <p:cNvSpPr txBox="1"/>
            <p:nvPr/>
          </p:nvSpPr>
          <p:spPr>
            <a:xfrm>
              <a:off x="3649120" y="1752334"/>
              <a:ext cx="3093272" cy="830997"/>
            </a:xfrm>
            <a:prstGeom prst="rect">
              <a:avLst/>
            </a:prstGeom>
            <a:noFill/>
          </p:spPr>
          <p:txBody>
            <a:bodyPr wrap="square" rtlCol="0">
              <a:spAutoFit/>
            </a:bodyPr>
            <a:lstStyle/>
            <a:p>
              <a:pPr algn="ctr"/>
              <a:r>
                <a:rPr lang="en-US" altLang="ja-JP" sz="2400" b="1" dirty="0" smtClean="0">
                  <a:effectLst>
                    <a:glow rad="101600">
                      <a:schemeClr val="accent5">
                        <a:satMod val="175000"/>
                        <a:alpha val="40000"/>
                      </a:schemeClr>
                    </a:glow>
                  </a:effectLst>
                </a:rPr>
                <a:t>GFF AWARD 2020</a:t>
              </a:r>
            </a:p>
            <a:p>
              <a:pPr algn="ctr"/>
              <a:r>
                <a:rPr kumimoji="1" lang="ja-JP" altLang="en-US" sz="2400" b="1" dirty="0">
                  <a:effectLst>
                    <a:glow rad="101600">
                      <a:schemeClr val="accent5">
                        <a:satMod val="175000"/>
                        <a:alpha val="40000"/>
                      </a:schemeClr>
                    </a:glow>
                  </a:effectLst>
                </a:rPr>
                <a:t>エントリ</a:t>
              </a:r>
              <a:r>
                <a:rPr kumimoji="1" lang="ja-JP" altLang="en-US" sz="2400" b="1" dirty="0" smtClean="0">
                  <a:effectLst>
                    <a:glow rad="101600">
                      <a:schemeClr val="accent5">
                        <a:satMod val="175000"/>
                        <a:alpha val="40000"/>
                      </a:schemeClr>
                    </a:glow>
                  </a:effectLst>
                </a:rPr>
                <a:t>ー</a:t>
              </a:r>
              <a:endParaRPr kumimoji="1" lang="ja-JP" altLang="en-US" sz="2400" b="1" dirty="0">
                <a:effectLst>
                  <a:glow rad="101600">
                    <a:schemeClr val="accent5">
                      <a:satMod val="175000"/>
                      <a:alpha val="40000"/>
                    </a:schemeClr>
                  </a:glow>
                </a:effectLst>
              </a:endParaRPr>
            </a:p>
          </p:txBody>
        </p:sp>
        <p:sp>
          <p:nvSpPr>
            <p:cNvPr id="30" name="テキスト ボックス 29"/>
            <p:cNvSpPr txBox="1"/>
            <p:nvPr/>
          </p:nvSpPr>
          <p:spPr>
            <a:xfrm>
              <a:off x="3757228" y="1717957"/>
              <a:ext cx="343722" cy="261610"/>
            </a:xfrm>
            <a:prstGeom prst="rect">
              <a:avLst/>
            </a:prstGeom>
            <a:noFill/>
          </p:spPr>
          <p:txBody>
            <a:bodyPr wrap="square" rtlCol="0">
              <a:spAutoFit/>
            </a:bodyPr>
            <a:lstStyle/>
            <a:p>
              <a:pPr algn="ctr"/>
              <a:r>
                <a:rPr lang="en-US" altLang="ja-JP" sz="1100" b="1" dirty="0"/>
                <a:t>※</a:t>
              </a:r>
              <a:endParaRPr kumimoji="1" lang="ja-JP" altLang="en-US" sz="1100" b="1" dirty="0"/>
            </a:p>
          </p:txBody>
        </p:sp>
      </p:grpSp>
      <p:grpSp>
        <p:nvGrpSpPr>
          <p:cNvPr id="46" name="グループ化 45"/>
          <p:cNvGrpSpPr/>
          <p:nvPr/>
        </p:nvGrpSpPr>
        <p:grpSpPr>
          <a:xfrm>
            <a:off x="565924" y="1482227"/>
            <a:ext cx="2647399" cy="1293224"/>
            <a:chOff x="565924" y="1482227"/>
            <a:chExt cx="2647399" cy="1293224"/>
          </a:xfrm>
        </p:grpSpPr>
        <p:sp>
          <p:nvSpPr>
            <p:cNvPr id="27" name="テキスト ボックス 26"/>
            <p:cNvSpPr txBox="1"/>
            <p:nvPr/>
          </p:nvSpPr>
          <p:spPr>
            <a:xfrm>
              <a:off x="565924" y="1482227"/>
              <a:ext cx="955152" cy="769441"/>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kumimoji="1" lang="en-US" altLang="ja-JP" sz="4400" b="1" dirty="0" smtClean="0">
                  <a:effectLst>
                    <a:glow rad="101600">
                      <a:srgbClr val="00C210">
                        <a:alpha val="60000"/>
                      </a:srgbClr>
                    </a:glow>
                  </a:effectLst>
                </a:rPr>
                <a:t>AI</a:t>
              </a:r>
              <a:endParaRPr kumimoji="1" lang="ja-JP" altLang="en-US" sz="4400" b="1" dirty="0">
                <a:effectLst>
                  <a:glow rad="101600">
                    <a:srgbClr val="00C210">
                      <a:alpha val="60000"/>
                    </a:srgbClr>
                  </a:glow>
                </a:effectLst>
              </a:endParaRPr>
            </a:p>
          </p:txBody>
        </p:sp>
        <p:sp>
          <p:nvSpPr>
            <p:cNvPr id="33" name="テキスト ボックス 32"/>
            <p:cNvSpPr txBox="1"/>
            <p:nvPr/>
          </p:nvSpPr>
          <p:spPr>
            <a:xfrm>
              <a:off x="803006" y="2252231"/>
              <a:ext cx="2410317" cy="523220"/>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kumimoji="1" lang="en-US" altLang="ja-JP" sz="2800" b="1" dirty="0" smtClean="0">
                  <a:effectLst>
                    <a:glow rad="101600">
                      <a:srgbClr val="00C210">
                        <a:alpha val="60000"/>
                      </a:srgbClr>
                    </a:glow>
                  </a:effectLst>
                </a:rPr>
                <a:t>e</a:t>
              </a:r>
              <a:r>
                <a:rPr kumimoji="1" lang="ja-JP" altLang="en-US" sz="2800" b="1" dirty="0" smtClean="0">
                  <a:effectLst>
                    <a:glow rad="101600">
                      <a:srgbClr val="00C210">
                        <a:alpha val="60000"/>
                      </a:srgbClr>
                    </a:glow>
                  </a:effectLst>
                </a:rPr>
                <a:t>スポーツ</a:t>
              </a:r>
              <a:endParaRPr kumimoji="1" lang="ja-JP" altLang="en-US" sz="2800" b="1" dirty="0">
                <a:effectLst>
                  <a:glow rad="101600">
                    <a:srgbClr val="00C210">
                      <a:alpha val="60000"/>
                    </a:srgbClr>
                  </a:glow>
                </a:effectLst>
              </a:endParaRPr>
            </a:p>
          </p:txBody>
        </p:sp>
        <p:sp>
          <p:nvSpPr>
            <p:cNvPr id="34" name="テキスト ボックス 33"/>
            <p:cNvSpPr txBox="1"/>
            <p:nvPr/>
          </p:nvSpPr>
          <p:spPr>
            <a:xfrm>
              <a:off x="1056303" y="1866947"/>
              <a:ext cx="955152" cy="584775"/>
            </a:xfrm>
            <a:prstGeom prst="rect">
              <a:avLst/>
            </a:prstGeom>
            <a:noFill/>
            <a:effectLst>
              <a:glow rad="63500">
                <a:schemeClr val="accent4">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altLang="ja-JP" sz="3200" b="1" dirty="0">
                  <a:effectLst>
                    <a:glow rad="101600">
                      <a:srgbClr val="00C210">
                        <a:alpha val="60000"/>
                      </a:srgbClr>
                    </a:glow>
                  </a:effectLst>
                </a:rPr>
                <a:t>×</a:t>
              </a:r>
              <a:endParaRPr kumimoji="1" lang="ja-JP" altLang="en-US" sz="3200" b="1" dirty="0">
                <a:effectLst>
                  <a:glow rad="101600">
                    <a:srgbClr val="00C210">
                      <a:alpha val="60000"/>
                    </a:srgbClr>
                  </a:glow>
                </a:effectLst>
              </a:endParaRPr>
            </a:p>
          </p:txBody>
        </p:sp>
      </p:grpSp>
      <p:sp>
        <p:nvSpPr>
          <p:cNvPr id="36" name="テキスト ボックス 35"/>
          <p:cNvSpPr txBox="1"/>
          <p:nvPr/>
        </p:nvSpPr>
        <p:spPr>
          <a:xfrm>
            <a:off x="626570" y="2924591"/>
            <a:ext cx="2072640" cy="400110"/>
          </a:xfrm>
          <a:prstGeom prst="rect">
            <a:avLst/>
          </a:prstGeom>
          <a:noFill/>
        </p:spPr>
        <p:txBody>
          <a:bodyPr wrap="square" rtlCol="0">
            <a:spAutoFit/>
          </a:bodyPr>
          <a:lstStyle/>
          <a:p>
            <a:pPr algn="ctr"/>
            <a:r>
              <a:rPr lang="en-US" altLang="ja-JP" sz="2000" b="1" dirty="0" smtClean="0">
                <a:solidFill>
                  <a:schemeClr val="tx2">
                    <a:lumMod val="10000"/>
                  </a:schemeClr>
                </a:solidFill>
              </a:rPr>
              <a:t>※</a:t>
            </a:r>
            <a:r>
              <a:rPr lang="ja-JP" altLang="en-US" sz="2000" b="1" dirty="0" smtClean="0">
                <a:solidFill>
                  <a:schemeClr val="tx2">
                    <a:lumMod val="10000"/>
                  </a:schemeClr>
                </a:solidFill>
              </a:rPr>
              <a:t>必須事項</a:t>
            </a:r>
            <a:r>
              <a:rPr lang="en-US" altLang="ja-JP" sz="2000" b="1" dirty="0" smtClean="0">
                <a:solidFill>
                  <a:schemeClr val="tx2">
                    <a:lumMod val="10000"/>
                  </a:schemeClr>
                </a:solidFill>
              </a:rPr>
              <a:t>※</a:t>
            </a:r>
            <a:endParaRPr kumimoji="1" lang="ja-JP" altLang="en-US" sz="2000" b="1" dirty="0">
              <a:solidFill>
                <a:schemeClr val="tx2">
                  <a:lumMod val="10000"/>
                </a:schemeClr>
              </a:solidFill>
            </a:endParaRPr>
          </a:p>
        </p:txBody>
      </p:sp>
      <p:sp>
        <p:nvSpPr>
          <p:cNvPr id="38" name="テキスト ボックス 37"/>
          <p:cNvSpPr txBox="1"/>
          <p:nvPr/>
        </p:nvSpPr>
        <p:spPr>
          <a:xfrm>
            <a:off x="187056" y="3284866"/>
            <a:ext cx="2072640" cy="369332"/>
          </a:xfrm>
          <a:prstGeom prst="rect">
            <a:avLst/>
          </a:prstGeom>
          <a:noFill/>
        </p:spPr>
        <p:txBody>
          <a:bodyPr wrap="square" rtlCol="0">
            <a:spAutoFit/>
          </a:bodyPr>
          <a:lstStyle/>
          <a:p>
            <a:r>
              <a:rPr lang="ja-JP" altLang="en-US" b="1" dirty="0" smtClean="0">
                <a:solidFill>
                  <a:schemeClr val="tx2">
                    <a:lumMod val="10000"/>
                  </a:schemeClr>
                </a:solidFill>
              </a:rPr>
              <a:t>・多人数プレイ</a:t>
            </a:r>
            <a:endParaRPr kumimoji="1" lang="ja-JP" altLang="en-US" b="1" dirty="0">
              <a:solidFill>
                <a:schemeClr val="tx2">
                  <a:lumMod val="10000"/>
                </a:schemeClr>
              </a:solidFill>
            </a:endParaRPr>
          </a:p>
        </p:txBody>
      </p:sp>
      <p:sp>
        <p:nvSpPr>
          <p:cNvPr id="39" name="テキスト ボックス 38"/>
          <p:cNvSpPr txBox="1"/>
          <p:nvPr/>
        </p:nvSpPr>
        <p:spPr>
          <a:xfrm>
            <a:off x="187056" y="3618036"/>
            <a:ext cx="2773524" cy="369332"/>
          </a:xfrm>
          <a:prstGeom prst="rect">
            <a:avLst/>
          </a:prstGeom>
          <a:noFill/>
        </p:spPr>
        <p:txBody>
          <a:bodyPr wrap="square" rtlCol="0">
            <a:spAutoFit/>
          </a:bodyPr>
          <a:lstStyle/>
          <a:p>
            <a:r>
              <a:rPr lang="ja-JP" altLang="en-US" b="1" dirty="0" smtClean="0">
                <a:solidFill>
                  <a:schemeClr val="tx2">
                    <a:lumMod val="10000"/>
                  </a:schemeClr>
                </a:solidFill>
              </a:rPr>
              <a:t>・</a:t>
            </a:r>
            <a:r>
              <a:rPr lang="en-US" altLang="ja-JP" b="1" dirty="0" smtClean="0">
                <a:solidFill>
                  <a:schemeClr val="tx2">
                    <a:lumMod val="10000"/>
                  </a:schemeClr>
                </a:solidFill>
              </a:rPr>
              <a:t>AI</a:t>
            </a:r>
            <a:r>
              <a:rPr lang="ja-JP" altLang="en-US" b="1" dirty="0" smtClean="0">
                <a:solidFill>
                  <a:schemeClr val="tx2">
                    <a:lumMod val="10000"/>
                  </a:schemeClr>
                </a:solidFill>
              </a:rPr>
              <a:t>（</a:t>
            </a:r>
            <a:r>
              <a:rPr lang="en-US" altLang="ja-JP" b="1" dirty="0" smtClean="0">
                <a:solidFill>
                  <a:schemeClr val="tx2">
                    <a:lumMod val="10000"/>
                  </a:schemeClr>
                </a:solidFill>
              </a:rPr>
              <a:t>CPU</a:t>
            </a:r>
            <a:r>
              <a:rPr lang="ja-JP" altLang="en-US" b="1" dirty="0" smtClean="0">
                <a:solidFill>
                  <a:schemeClr val="tx2">
                    <a:lumMod val="10000"/>
                  </a:schemeClr>
                </a:solidFill>
              </a:rPr>
              <a:t>）搭載</a:t>
            </a:r>
            <a:endParaRPr kumimoji="1" lang="ja-JP" altLang="en-US" b="1" dirty="0">
              <a:solidFill>
                <a:schemeClr val="tx2">
                  <a:lumMod val="10000"/>
                </a:schemeClr>
              </a:solidFill>
            </a:endParaRPr>
          </a:p>
        </p:txBody>
      </p:sp>
      <p:sp>
        <p:nvSpPr>
          <p:cNvPr id="40" name="テキスト ボックス 39"/>
          <p:cNvSpPr txBox="1"/>
          <p:nvPr/>
        </p:nvSpPr>
        <p:spPr>
          <a:xfrm>
            <a:off x="177556" y="3947533"/>
            <a:ext cx="3850294" cy="369332"/>
          </a:xfrm>
          <a:prstGeom prst="rect">
            <a:avLst/>
          </a:prstGeom>
          <a:noFill/>
        </p:spPr>
        <p:txBody>
          <a:bodyPr wrap="square" rtlCol="0">
            <a:spAutoFit/>
          </a:bodyPr>
          <a:lstStyle/>
          <a:p>
            <a:r>
              <a:rPr lang="ja-JP" altLang="en-US" b="1" dirty="0" smtClean="0">
                <a:solidFill>
                  <a:schemeClr val="tx2">
                    <a:lumMod val="10000"/>
                  </a:schemeClr>
                </a:solidFill>
              </a:rPr>
              <a:t>・独自のインターフェース</a:t>
            </a:r>
            <a:endParaRPr kumimoji="1" lang="ja-JP" altLang="en-US" b="1" dirty="0">
              <a:solidFill>
                <a:schemeClr val="tx2">
                  <a:lumMod val="10000"/>
                </a:schemeClr>
              </a:solidFill>
            </a:endParaRPr>
          </a:p>
        </p:txBody>
      </p:sp>
      <p:sp>
        <p:nvSpPr>
          <p:cNvPr id="41" name="角丸四角形 40"/>
          <p:cNvSpPr/>
          <p:nvPr/>
        </p:nvSpPr>
        <p:spPr>
          <a:xfrm>
            <a:off x="3620884" y="2874114"/>
            <a:ext cx="3019124" cy="1442751"/>
          </a:xfrm>
          <a:prstGeom prst="roundRect">
            <a:avLst/>
          </a:prstGeom>
          <a:solidFill>
            <a:srgbClr val="FFFFFF">
              <a:alpha val="50196"/>
            </a:srgbClr>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4094126" y="2912982"/>
            <a:ext cx="2072640" cy="400110"/>
          </a:xfrm>
          <a:prstGeom prst="rect">
            <a:avLst/>
          </a:prstGeom>
          <a:noFill/>
        </p:spPr>
        <p:txBody>
          <a:bodyPr wrap="square" rtlCol="0">
            <a:spAutoFit/>
          </a:bodyPr>
          <a:lstStyle/>
          <a:p>
            <a:pPr algn="ctr"/>
            <a:r>
              <a:rPr lang="en-US" altLang="ja-JP" sz="2000" b="1" dirty="0" smtClean="0">
                <a:solidFill>
                  <a:schemeClr val="tx2">
                    <a:lumMod val="10000"/>
                  </a:schemeClr>
                </a:solidFill>
              </a:rPr>
              <a:t>※</a:t>
            </a:r>
            <a:r>
              <a:rPr lang="ja-JP" altLang="en-US" sz="2000" b="1" dirty="0" smtClean="0">
                <a:solidFill>
                  <a:schemeClr val="tx2">
                    <a:lumMod val="10000"/>
                  </a:schemeClr>
                </a:solidFill>
              </a:rPr>
              <a:t>注意</a:t>
            </a:r>
            <a:r>
              <a:rPr lang="ja-JP" altLang="en-US" sz="2000" b="1" dirty="0">
                <a:solidFill>
                  <a:schemeClr val="tx2">
                    <a:lumMod val="10000"/>
                  </a:schemeClr>
                </a:solidFill>
              </a:rPr>
              <a:t>事項</a:t>
            </a:r>
            <a:r>
              <a:rPr lang="en-US" altLang="ja-JP" sz="2000" b="1" dirty="0" smtClean="0">
                <a:solidFill>
                  <a:schemeClr val="tx2">
                    <a:lumMod val="10000"/>
                  </a:schemeClr>
                </a:solidFill>
              </a:rPr>
              <a:t>※</a:t>
            </a:r>
            <a:endParaRPr kumimoji="1" lang="ja-JP" altLang="en-US" sz="2000" b="1" dirty="0">
              <a:solidFill>
                <a:schemeClr val="tx2">
                  <a:lumMod val="10000"/>
                </a:schemeClr>
              </a:solidFill>
            </a:endParaRPr>
          </a:p>
        </p:txBody>
      </p:sp>
      <p:sp>
        <p:nvSpPr>
          <p:cNvPr id="43" name="テキスト ボックス 42"/>
          <p:cNvSpPr txBox="1"/>
          <p:nvPr/>
        </p:nvSpPr>
        <p:spPr>
          <a:xfrm>
            <a:off x="3619834" y="3251369"/>
            <a:ext cx="3203150" cy="338554"/>
          </a:xfrm>
          <a:prstGeom prst="rect">
            <a:avLst/>
          </a:prstGeom>
          <a:noFill/>
        </p:spPr>
        <p:txBody>
          <a:bodyPr wrap="square" rtlCol="0">
            <a:spAutoFit/>
          </a:bodyPr>
          <a:lstStyle/>
          <a:p>
            <a:r>
              <a:rPr lang="ja-JP" altLang="en-US" sz="1600" b="1" dirty="0" smtClean="0">
                <a:solidFill>
                  <a:schemeClr val="tx2">
                    <a:lumMod val="10000"/>
                  </a:schemeClr>
                </a:solidFill>
              </a:rPr>
              <a:t>・技術アピールとなる点を意識</a:t>
            </a:r>
            <a:endParaRPr kumimoji="1" lang="ja-JP" altLang="en-US" sz="1600" b="1" dirty="0">
              <a:solidFill>
                <a:schemeClr val="tx2">
                  <a:lumMod val="10000"/>
                </a:schemeClr>
              </a:solidFill>
            </a:endParaRPr>
          </a:p>
        </p:txBody>
      </p:sp>
      <p:sp>
        <p:nvSpPr>
          <p:cNvPr id="44" name="テキスト ボックス 43"/>
          <p:cNvSpPr txBox="1"/>
          <p:nvPr/>
        </p:nvSpPr>
        <p:spPr>
          <a:xfrm>
            <a:off x="3619834" y="3582703"/>
            <a:ext cx="3005802" cy="338554"/>
          </a:xfrm>
          <a:prstGeom prst="rect">
            <a:avLst/>
          </a:prstGeom>
          <a:noFill/>
        </p:spPr>
        <p:txBody>
          <a:bodyPr wrap="square" rtlCol="0">
            <a:spAutoFit/>
          </a:bodyPr>
          <a:lstStyle/>
          <a:p>
            <a:r>
              <a:rPr lang="ja-JP" altLang="en-US" sz="1600" b="1" dirty="0" smtClean="0">
                <a:solidFill>
                  <a:schemeClr val="tx2">
                    <a:lumMod val="10000"/>
                  </a:schemeClr>
                </a:solidFill>
              </a:rPr>
              <a:t>・分かりやすいゲーム仕様</a:t>
            </a:r>
            <a:endParaRPr kumimoji="1" lang="ja-JP" altLang="en-US" sz="1600" b="1" dirty="0">
              <a:solidFill>
                <a:schemeClr val="tx2">
                  <a:lumMod val="10000"/>
                </a:schemeClr>
              </a:solidFill>
            </a:endParaRPr>
          </a:p>
        </p:txBody>
      </p:sp>
      <p:sp>
        <p:nvSpPr>
          <p:cNvPr id="45" name="テキスト ボックス 44"/>
          <p:cNvSpPr txBox="1"/>
          <p:nvPr/>
        </p:nvSpPr>
        <p:spPr>
          <a:xfrm>
            <a:off x="3619833" y="3908598"/>
            <a:ext cx="3515747" cy="338554"/>
          </a:xfrm>
          <a:prstGeom prst="rect">
            <a:avLst/>
          </a:prstGeom>
          <a:noFill/>
        </p:spPr>
        <p:txBody>
          <a:bodyPr wrap="square" rtlCol="0">
            <a:spAutoFit/>
          </a:bodyPr>
          <a:lstStyle/>
          <a:p>
            <a:r>
              <a:rPr lang="ja-JP" altLang="en-US" sz="1600" b="1" dirty="0" smtClean="0">
                <a:solidFill>
                  <a:schemeClr val="tx2">
                    <a:lumMod val="10000"/>
                  </a:schemeClr>
                </a:solidFill>
              </a:rPr>
              <a:t>・キーボード（パッド）対応</a:t>
            </a:r>
            <a:endParaRPr kumimoji="1" lang="ja-JP" altLang="en-US" sz="1600" b="1" dirty="0">
              <a:solidFill>
                <a:schemeClr val="tx2">
                  <a:lumMod val="10000"/>
                </a:schemeClr>
              </a:solidFill>
            </a:endParaRPr>
          </a:p>
        </p:txBody>
      </p:sp>
      <p:sp>
        <p:nvSpPr>
          <p:cNvPr id="48" name="ホームベース 47"/>
          <p:cNvSpPr/>
          <p:nvPr/>
        </p:nvSpPr>
        <p:spPr>
          <a:xfrm flipH="1">
            <a:off x="3580573" y="4584526"/>
            <a:ext cx="3376337" cy="532201"/>
          </a:xfrm>
          <a:prstGeom prst="homePlate">
            <a:avLst>
              <a:gd name="adj" fmla="val 29653"/>
            </a:avLst>
          </a:prstGeom>
          <a:no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企画</a:t>
            </a:r>
            <a:r>
              <a:rPr lang="ja-JP" altLang="en-US" sz="2800" b="1" dirty="0" smtClean="0"/>
              <a:t>書作成</a:t>
            </a:r>
            <a:endParaRPr kumimoji="1" lang="ja-JP" altLang="en-US" sz="2800" b="1" dirty="0"/>
          </a:p>
        </p:txBody>
      </p:sp>
      <p:pic>
        <p:nvPicPr>
          <p:cNvPr id="51" name="図 5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89865" y="5272036"/>
            <a:ext cx="606240" cy="870003"/>
          </a:xfrm>
          <a:prstGeom prst="rect">
            <a:avLst/>
          </a:prstGeom>
          <a:effectLst>
            <a:glow rad="63500">
              <a:schemeClr val="tx1">
                <a:lumMod val="95000"/>
                <a:alpha val="60000"/>
              </a:schemeClr>
            </a:glow>
          </a:effectLst>
        </p:spPr>
      </p:pic>
      <p:sp>
        <p:nvSpPr>
          <p:cNvPr id="52" name="テキスト ボックス 51"/>
          <p:cNvSpPr txBox="1"/>
          <p:nvPr/>
        </p:nvSpPr>
        <p:spPr>
          <a:xfrm>
            <a:off x="187056" y="6284723"/>
            <a:ext cx="492443" cy="2217007"/>
          </a:xfrm>
          <a:prstGeom prst="rect">
            <a:avLst/>
          </a:prstGeom>
          <a:solidFill>
            <a:srgbClr val="00C210">
              <a:alpha val="60000"/>
            </a:srgbClr>
          </a:solidFill>
        </p:spPr>
        <p:txBody>
          <a:bodyPr vert="eaVert" wrap="square" rtlCol="0">
            <a:spAutoFit/>
          </a:bodyPr>
          <a:lstStyle/>
          <a:p>
            <a:pPr algn="ctr"/>
            <a:r>
              <a:rPr lang="ja-JP" altLang="en-US" sz="2000" dirty="0" smtClean="0">
                <a:effectLst>
                  <a:glow rad="127000">
                    <a:schemeClr val="tx2">
                      <a:lumMod val="10000"/>
                    </a:schemeClr>
                  </a:glow>
                </a:effectLst>
              </a:rPr>
              <a:t>完成した提案書</a:t>
            </a:r>
            <a:endParaRPr lang="en-US" altLang="ja-JP" sz="2000" dirty="0" smtClean="0">
              <a:effectLst>
                <a:glow rad="127000">
                  <a:schemeClr val="tx2">
                    <a:lumMod val="10000"/>
                  </a:schemeClr>
                </a:glow>
              </a:effectLst>
            </a:endParaRPr>
          </a:p>
        </p:txBody>
      </p:sp>
      <p:sp>
        <p:nvSpPr>
          <p:cNvPr id="53" name="テキスト ボックス 52"/>
          <p:cNvSpPr txBox="1"/>
          <p:nvPr/>
        </p:nvSpPr>
        <p:spPr>
          <a:xfrm>
            <a:off x="0" y="5280265"/>
            <a:ext cx="2707424" cy="861774"/>
          </a:xfrm>
          <a:prstGeom prst="rect">
            <a:avLst/>
          </a:prstGeom>
          <a:noFill/>
        </p:spPr>
        <p:txBody>
          <a:bodyPr wrap="square" rtlCol="0">
            <a:spAutoFit/>
          </a:bodyPr>
          <a:lstStyle/>
          <a:p>
            <a:r>
              <a:rPr lang="ja-JP" altLang="en-US" sz="1600" b="1" dirty="0" smtClean="0">
                <a:effectLst>
                  <a:glow rad="101600">
                    <a:schemeClr val="accent5">
                      <a:satMod val="175000"/>
                      <a:alpha val="40000"/>
                    </a:schemeClr>
                  </a:glow>
                </a:effectLst>
              </a:rPr>
              <a:t>独自のインターフェース</a:t>
            </a:r>
            <a:r>
              <a:rPr lang="ja-JP" altLang="en-US" sz="1600" dirty="0" smtClean="0">
                <a:effectLst/>
              </a:rPr>
              <a:t>を軸に話し合いを進め、</a:t>
            </a:r>
            <a:endParaRPr lang="en-US" altLang="ja-JP" sz="1600" dirty="0" smtClean="0">
              <a:effectLst/>
            </a:endParaRPr>
          </a:p>
          <a:p>
            <a:r>
              <a:rPr lang="en-US" altLang="ja-JP" b="1" dirty="0" smtClean="0">
                <a:effectLst>
                  <a:glow rad="127000">
                    <a:schemeClr val="tx2">
                      <a:lumMod val="10000"/>
                    </a:schemeClr>
                  </a:glow>
                </a:effectLst>
              </a:rPr>
              <a:t>Wii</a:t>
            </a:r>
            <a:r>
              <a:rPr lang="ja-JP" altLang="en-US" b="1" dirty="0" smtClean="0">
                <a:effectLst>
                  <a:glow rad="127000">
                    <a:schemeClr val="tx2">
                      <a:lumMod val="10000"/>
                    </a:schemeClr>
                  </a:glow>
                </a:effectLst>
              </a:rPr>
              <a:t>のヌンチャク</a:t>
            </a:r>
            <a:r>
              <a:rPr lang="ja-JP" altLang="en-US" sz="1600" dirty="0" smtClean="0">
                <a:effectLst/>
              </a:rPr>
              <a:t>を採用！</a:t>
            </a:r>
            <a:endParaRPr lang="en-US" altLang="ja-JP" sz="1600" dirty="0" smtClean="0">
              <a:effectLst/>
            </a:endParaRPr>
          </a:p>
        </p:txBody>
      </p:sp>
      <p:sp>
        <p:nvSpPr>
          <p:cNvPr id="57" name="正方形/長方形 56"/>
          <p:cNvSpPr/>
          <p:nvPr/>
        </p:nvSpPr>
        <p:spPr>
          <a:xfrm>
            <a:off x="3568573" y="5116728"/>
            <a:ext cx="3401038" cy="4855946"/>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3619833" y="5155306"/>
            <a:ext cx="3430111" cy="830997"/>
          </a:xfrm>
          <a:prstGeom prst="rect">
            <a:avLst/>
          </a:prstGeom>
          <a:noFill/>
        </p:spPr>
        <p:txBody>
          <a:bodyPr wrap="square" rtlCol="0">
            <a:spAutoFit/>
          </a:bodyPr>
          <a:lstStyle/>
          <a:p>
            <a:r>
              <a:rPr lang="ja-JP" altLang="en-US" sz="1600" dirty="0" smtClean="0">
                <a:effectLst>
                  <a:glow rad="127000">
                    <a:schemeClr val="tx2">
                      <a:lumMod val="10000"/>
                    </a:schemeClr>
                  </a:glow>
                </a:effectLst>
              </a:rPr>
              <a:t>細かいルールやシステムなどを</a:t>
            </a:r>
            <a:endParaRPr lang="en-US" altLang="ja-JP" sz="1600" dirty="0" smtClean="0">
              <a:effectLst>
                <a:glow rad="127000">
                  <a:schemeClr val="tx2">
                    <a:lumMod val="10000"/>
                  </a:schemeClr>
                </a:glow>
              </a:effectLst>
            </a:endParaRPr>
          </a:p>
          <a:p>
            <a:r>
              <a:rPr lang="ja-JP" altLang="en-US" sz="1600" dirty="0" smtClean="0">
                <a:effectLst>
                  <a:glow rad="127000">
                    <a:schemeClr val="tx2">
                      <a:lumMod val="10000"/>
                    </a:schemeClr>
                  </a:glow>
                </a:effectLst>
              </a:rPr>
              <a:t>決めていく。わかりやすいように画面のイメージも同時に作成。</a:t>
            </a:r>
            <a:endParaRPr lang="en-US" altLang="ja-JP" sz="1600" dirty="0" smtClean="0">
              <a:effectLst>
                <a:glow rad="127000">
                  <a:schemeClr val="tx2">
                    <a:lumMod val="10000"/>
                  </a:schemeClr>
                </a:glow>
              </a:effectLst>
            </a:endParaRPr>
          </a:p>
        </p:txBody>
      </p:sp>
      <p:pic>
        <p:nvPicPr>
          <p:cNvPr id="60" name="図 59"/>
          <p:cNvPicPr>
            <a:picLocks noChangeAspect="1"/>
          </p:cNvPicPr>
          <p:nvPr/>
        </p:nvPicPr>
        <p:blipFill rotWithShape="1">
          <a:blip r:embed="rId10" cstate="print">
            <a:extLst>
              <a:ext uri="{28A0092B-C50C-407E-A947-70E740481C1C}">
                <a14:useLocalDpi xmlns:a14="http://schemas.microsoft.com/office/drawing/2010/main" val="0"/>
              </a:ext>
            </a:extLst>
          </a:blip>
          <a:srcRect l="3661" t="16023" r="20371" b="8486"/>
          <a:stretch/>
        </p:blipFill>
        <p:spPr>
          <a:xfrm>
            <a:off x="3688970" y="6020786"/>
            <a:ext cx="2215594" cy="1238425"/>
          </a:xfrm>
          <a:prstGeom prst="rect">
            <a:avLst/>
          </a:prstGeom>
          <a:effectLst>
            <a:glow rad="38100">
              <a:schemeClr val="tx2">
                <a:lumMod val="50000"/>
              </a:schemeClr>
            </a:glow>
          </a:effectLst>
        </p:spPr>
      </p:pic>
      <p:pic>
        <p:nvPicPr>
          <p:cNvPr id="61" name="図 60"/>
          <p:cNvPicPr>
            <a:picLocks noChangeAspect="1"/>
          </p:cNvPicPr>
          <p:nvPr/>
        </p:nvPicPr>
        <p:blipFill rotWithShape="1">
          <a:blip r:embed="rId11" cstate="print">
            <a:extLst>
              <a:ext uri="{28A0092B-C50C-407E-A947-70E740481C1C}">
                <a14:useLocalDpi xmlns:a14="http://schemas.microsoft.com/office/drawing/2010/main" val="0"/>
              </a:ext>
            </a:extLst>
          </a:blip>
          <a:srcRect l="3633" t="15935" r="20593" b="8722"/>
          <a:stretch/>
        </p:blipFill>
        <p:spPr>
          <a:xfrm>
            <a:off x="3708288" y="8327010"/>
            <a:ext cx="2222333" cy="1238425"/>
          </a:xfrm>
          <a:prstGeom prst="rect">
            <a:avLst/>
          </a:prstGeom>
          <a:effectLst>
            <a:glow rad="38100">
              <a:schemeClr val="tx2">
                <a:lumMod val="50000"/>
              </a:schemeClr>
            </a:glow>
          </a:effectLst>
        </p:spPr>
      </p:pic>
      <p:pic>
        <p:nvPicPr>
          <p:cNvPr id="59" name="図 58"/>
          <p:cNvPicPr>
            <a:picLocks noChangeAspect="1"/>
          </p:cNvPicPr>
          <p:nvPr/>
        </p:nvPicPr>
        <p:blipFill rotWithShape="1">
          <a:blip r:embed="rId12" cstate="print">
            <a:extLst>
              <a:ext uri="{28A0092B-C50C-407E-A947-70E740481C1C}">
                <a14:useLocalDpi xmlns:a14="http://schemas.microsoft.com/office/drawing/2010/main" val="0"/>
              </a:ext>
            </a:extLst>
          </a:blip>
          <a:srcRect l="3632" t="16101" r="20554" b="8260"/>
          <a:stretch/>
        </p:blipFill>
        <p:spPr>
          <a:xfrm>
            <a:off x="4555033" y="7196632"/>
            <a:ext cx="2222332" cy="1238425"/>
          </a:xfrm>
          <a:prstGeom prst="rect">
            <a:avLst/>
          </a:prstGeom>
          <a:effectLst>
            <a:glow rad="38100">
              <a:schemeClr val="tx2">
                <a:lumMod val="50000"/>
              </a:schemeClr>
            </a:glow>
          </a:effectLst>
        </p:spPr>
      </p:pic>
      <p:sp>
        <p:nvSpPr>
          <p:cNvPr id="62" name="テキスト ボックス 61"/>
          <p:cNvSpPr txBox="1"/>
          <p:nvPr/>
        </p:nvSpPr>
        <p:spPr>
          <a:xfrm>
            <a:off x="3641528" y="9587170"/>
            <a:ext cx="1833464" cy="307777"/>
          </a:xfrm>
          <a:prstGeom prst="rect">
            <a:avLst/>
          </a:prstGeom>
          <a:noFill/>
        </p:spPr>
        <p:txBody>
          <a:bodyPr wrap="square" rtlCol="0">
            <a:spAutoFit/>
          </a:bodyPr>
          <a:lstStyle/>
          <a:p>
            <a:r>
              <a:rPr lang="en-US" altLang="ja-JP" sz="1400" dirty="0" smtClean="0">
                <a:effectLst>
                  <a:glow rad="127000">
                    <a:schemeClr val="tx2">
                      <a:lumMod val="10000"/>
                    </a:schemeClr>
                  </a:glow>
                </a:effectLst>
              </a:rPr>
              <a:t>※</a:t>
            </a:r>
            <a:r>
              <a:rPr lang="ja-JP" altLang="en-US" sz="1400" dirty="0" smtClean="0">
                <a:effectLst>
                  <a:glow rad="127000">
                    <a:schemeClr val="tx2">
                      <a:lumMod val="10000"/>
                    </a:schemeClr>
                  </a:glow>
                </a:effectLst>
              </a:rPr>
              <a:t>企画書一部抜粋</a:t>
            </a:r>
            <a:endParaRPr lang="en-US" altLang="ja-JP" sz="1400" dirty="0" smtClean="0">
              <a:effectLst>
                <a:glow rad="127000">
                  <a:schemeClr val="tx2">
                    <a:lumMod val="10000"/>
                  </a:schemeClr>
                </a:glow>
              </a:effectLst>
            </a:endParaRPr>
          </a:p>
        </p:txBody>
      </p:sp>
      <p:sp>
        <p:nvSpPr>
          <p:cNvPr id="47"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4</a:t>
            </a:r>
            <a:endParaRPr lang="ja-JP" altLang="en-US" sz="2400" dirty="0">
              <a:latin typeface="Black Ops One" panose="02000000000000000000" pitchFamily="2" charset="0"/>
            </a:endParaRPr>
          </a:p>
        </p:txBody>
      </p:sp>
    </p:spTree>
    <p:extLst>
      <p:ext uri="{BB962C8B-B14F-4D97-AF65-F5344CB8AC3E}">
        <p14:creationId xmlns:p14="http://schemas.microsoft.com/office/powerpoint/2010/main" val="19095483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a:srcRect l="2189" t="3176" r="14442" b="10742"/>
          <a:stretch/>
        </p:blipFill>
        <p:spPr>
          <a:xfrm>
            <a:off x="134630" y="6365880"/>
            <a:ext cx="3466433" cy="1925021"/>
          </a:xfrm>
          <a:prstGeom prst="rect">
            <a:avLst/>
          </a:prstGeom>
          <a:effectLst>
            <a:glow rad="63500">
              <a:schemeClr val="tx2">
                <a:lumMod val="50000"/>
              </a:schemeClr>
            </a:glow>
          </a:effectLst>
        </p:spPr>
      </p:pic>
      <p:pic>
        <p:nvPicPr>
          <p:cNvPr id="10" name="図 9"/>
          <p:cNvPicPr>
            <a:picLocks noChangeAspect="1"/>
          </p:cNvPicPr>
          <p:nvPr/>
        </p:nvPicPr>
        <p:blipFill rotWithShape="1">
          <a:blip r:embed="rId3"/>
          <a:srcRect l="10811" t="12796" r="6059" b="5134"/>
          <a:stretch/>
        </p:blipFill>
        <p:spPr>
          <a:xfrm>
            <a:off x="139233" y="2901966"/>
            <a:ext cx="3461830" cy="1894395"/>
          </a:xfrm>
          <a:prstGeom prst="rect">
            <a:avLst/>
          </a:prstGeom>
          <a:effectLst>
            <a:glow rad="63500">
              <a:schemeClr val="tx2">
                <a:lumMod val="50000"/>
              </a:schemeClr>
            </a:glow>
          </a:effectLst>
        </p:spPr>
      </p:pic>
      <p:sp>
        <p:nvSpPr>
          <p:cNvPr id="13" name="テキスト ボックス 12"/>
          <p:cNvSpPr txBox="1"/>
          <p:nvPr/>
        </p:nvSpPr>
        <p:spPr>
          <a:xfrm>
            <a:off x="0" y="1395030"/>
            <a:ext cx="4158593" cy="369332"/>
          </a:xfrm>
          <a:prstGeom prst="rect">
            <a:avLst/>
          </a:prstGeom>
          <a:noFill/>
        </p:spPr>
        <p:txBody>
          <a:bodyPr wrap="square" rtlCol="0">
            <a:spAutoFit/>
          </a:bodyPr>
          <a:lstStyle/>
          <a:p>
            <a:r>
              <a:rPr lang="ja-JP" altLang="en-US" dirty="0" smtClean="0"/>
              <a:t>・タイトル・ゲーム・リザルトの遷移</a:t>
            </a:r>
            <a:endParaRPr lang="en-US" altLang="ja-JP" dirty="0" smtClean="0"/>
          </a:p>
        </p:txBody>
      </p:sp>
      <p:sp>
        <p:nvSpPr>
          <p:cNvPr id="14" name="テキスト ボックス 13"/>
          <p:cNvSpPr txBox="1"/>
          <p:nvPr/>
        </p:nvSpPr>
        <p:spPr>
          <a:xfrm>
            <a:off x="0" y="2028312"/>
            <a:ext cx="2927949" cy="369332"/>
          </a:xfrm>
          <a:prstGeom prst="rect">
            <a:avLst/>
          </a:prstGeom>
          <a:noFill/>
        </p:spPr>
        <p:txBody>
          <a:bodyPr wrap="square" rtlCol="0">
            <a:spAutoFit/>
          </a:bodyPr>
          <a:lstStyle/>
          <a:p>
            <a:r>
              <a:rPr lang="ja-JP" altLang="en-US" dirty="0" smtClean="0"/>
              <a:t>・プレイヤー</a:t>
            </a:r>
            <a:r>
              <a:rPr lang="ja-JP" altLang="en-US" dirty="0"/>
              <a:t>、</a:t>
            </a:r>
            <a:r>
              <a:rPr lang="ja-JP" altLang="en-US" dirty="0" smtClean="0"/>
              <a:t>弾の追加</a:t>
            </a:r>
            <a:endParaRPr lang="en-US" altLang="ja-JP" dirty="0" smtClean="0"/>
          </a:p>
        </p:txBody>
      </p:sp>
      <p:pic>
        <p:nvPicPr>
          <p:cNvPr id="7" name="図 6"/>
          <p:cNvPicPr>
            <a:picLocks noChangeAspect="1"/>
          </p:cNvPicPr>
          <p:nvPr/>
        </p:nvPicPr>
        <p:blipFill rotWithShape="1">
          <a:blip r:embed="rId4"/>
          <a:srcRect l="2244" t="3463" r="14719" b="10424"/>
          <a:stretch/>
        </p:blipFill>
        <p:spPr>
          <a:xfrm>
            <a:off x="3265687" y="4672043"/>
            <a:ext cx="3484030" cy="1919396"/>
          </a:xfrm>
          <a:prstGeom prst="rect">
            <a:avLst/>
          </a:prstGeom>
          <a:effectLst>
            <a:glow rad="63500">
              <a:schemeClr val="tx2">
                <a:lumMod val="50000"/>
              </a:schemeClr>
            </a:glow>
          </a:effectLst>
        </p:spPr>
      </p:pic>
      <p:sp>
        <p:nvSpPr>
          <p:cNvPr id="15" name="テキスト ボックス 14"/>
          <p:cNvSpPr txBox="1"/>
          <p:nvPr/>
        </p:nvSpPr>
        <p:spPr>
          <a:xfrm>
            <a:off x="0" y="2344953"/>
            <a:ext cx="2927949" cy="369332"/>
          </a:xfrm>
          <a:prstGeom prst="rect">
            <a:avLst/>
          </a:prstGeom>
          <a:noFill/>
        </p:spPr>
        <p:txBody>
          <a:bodyPr wrap="square" rtlCol="0">
            <a:spAutoFit/>
          </a:bodyPr>
          <a:lstStyle/>
          <a:p>
            <a:r>
              <a:rPr lang="ja-JP" altLang="en-US" dirty="0" smtClean="0"/>
              <a:t>・</a:t>
            </a:r>
            <a:r>
              <a:rPr lang="en-US" altLang="ja-JP" dirty="0" smtClean="0"/>
              <a:t>UI</a:t>
            </a:r>
            <a:r>
              <a:rPr lang="ja-JP" altLang="en-US" dirty="0"/>
              <a:t>関係</a:t>
            </a:r>
            <a:r>
              <a:rPr lang="ja-JP" altLang="en-US" dirty="0" smtClean="0"/>
              <a:t>の表示</a:t>
            </a:r>
            <a:endParaRPr lang="en-US" altLang="ja-JP" dirty="0" smtClean="0"/>
          </a:p>
        </p:txBody>
      </p:sp>
      <p:sp>
        <p:nvSpPr>
          <p:cNvPr id="16" name="テキスト ボックス 15"/>
          <p:cNvSpPr txBox="1"/>
          <p:nvPr/>
        </p:nvSpPr>
        <p:spPr>
          <a:xfrm>
            <a:off x="0" y="1711671"/>
            <a:ext cx="4158593" cy="369332"/>
          </a:xfrm>
          <a:prstGeom prst="rect">
            <a:avLst/>
          </a:prstGeom>
          <a:noFill/>
        </p:spPr>
        <p:txBody>
          <a:bodyPr wrap="square" rtlCol="0">
            <a:spAutoFit/>
          </a:bodyPr>
          <a:lstStyle/>
          <a:p>
            <a:r>
              <a:rPr lang="ja-JP" altLang="en-US" dirty="0" smtClean="0"/>
              <a:t>・アクション・ストラテジー切り替え</a:t>
            </a:r>
            <a:endParaRPr lang="en-US" altLang="ja-JP" dirty="0" smtClean="0"/>
          </a:p>
        </p:txBody>
      </p:sp>
      <p:sp>
        <p:nvSpPr>
          <p:cNvPr id="17"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5</a:t>
            </a:r>
            <a:endParaRPr lang="ja-JP" altLang="en-US" sz="2400" dirty="0">
              <a:latin typeface="Black Ops One" panose="02000000000000000000" pitchFamily="2" charset="0"/>
            </a:endParaRPr>
          </a:p>
        </p:txBody>
      </p:sp>
      <p:sp>
        <p:nvSpPr>
          <p:cNvPr id="18" name="テキスト ボックス 17"/>
          <p:cNvSpPr txBox="1"/>
          <p:nvPr/>
        </p:nvSpPr>
        <p:spPr>
          <a:xfrm>
            <a:off x="1577919" y="210686"/>
            <a:ext cx="5690409" cy="923330"/>
          </a:xfrm>
          <a:prstGeom prst="rect">
            <a:avLst/>
          </a:prstGeom>
          <a:noFill/>
          <a:ln w="38100" cmpd="dbl">
            <a:noFill/>
            <a:prstDash val="solid"/>
            <a:bevel/>
          </a:ln>
        </p:spPr>
        <p:txBody>
          <a:bodyPr wrap="square" rtlCol="0">
            <a:spAutoFit/>
          </a:bodyPr>
          <a:lstStyle/>
          <a:p>
            <a:pPr algn="ctr"/>
            <a:r>
              <a:rPr lang="ja-JP" altLang="en-US" sz="5400" b="1" dirty="0" smtClean="0"/>
              <a:t>プロ</a:t>
            </a:r>
            <a:r>
              <a:rPr lang="ja-JP" altLang="en-US" sz="5400" b="1" dirty="0"/>
              <a:t>トタイプ版</a:t>
            </a:r>
            <a:endParaRPr kumimoji="1" lang="ja-JP" altLang="en-US" sz="5400" b="1" dirty="0"/>
          </a:p>
        </p:txBody>
      </p:sp>
      <p:sp>
        <p:nvSpPr>
          <p:cNvPr id="19" name="テキスト ボックス 18"/>
          <p:cNvSpPr txBox="1"/>
          <p:nvPr/>
        </p:nvSpPr>
        <p:spPr>
          <a:xfrm>
            <a:off x="134630" y="36586"/>
            <a:ext cx="1780689" cy="830997"/>
          </a:xfrm>
          <a:prstGeom prst="rect">
            <a:avLst/>
          </a:prstGeom>
          <a:noFill/>
        </p:spPr>
        <p:txBody>
          <a:bodyPr wrap="square" rtlCol="0">
            <a:spAutoFit/>
          </a:bodyPr>
          <a:lstStyle/>
          <a:p>
            <a:pPr algn="ctr"/>
            <a:r>
              <a:rPr lang="en-US" altLang="ja-JP" sz="2400" b="1" dirty="0" smtClean="0"/>
              <a:t>2019</a:t>
            </a:r>
            <a:r>
              <a:rPr lang="ja-JP" altLang="en-US" sz="2400" b="1" dirty="0" smtClean="0"/>
              <a:t>年</a:t>
            </a:r>
            <a:endParaRPr lang="en-US" altLang="ja-JP" sz="2400" b="1" dirty="0" smtClean="0"/>
          </a:p>
          <a:p>
            <a:pPr algn="ctr"/>
            <a:r>
              <a:rPr lang="en-US" altLang="ja-JP" sz="2400" b="1" dirty="0" smtClean="0"/>
              <a:t>10</a:t>
            </a:r>
            <a:r>
              <a:rPr lang="ja-JP" altLang="en-US" sz="2400" b="1" dirty="0" smtClean="0"/>
              <a:t>月〇日〆</a:t>
            </a:r>
            <a:endParaRPr lang="en-US" altLang="ja-JP" sz="2400" b="1" dirty="0" smtClean="0"/>
          </a:p>
        </p:txBody>
      </p:sp>
      <p:sp>
        <p:nvSpPr>
          <p:cNvPr id="20" name="正方形/長方形 19"/>
          <p:cNvSpPr/>
          <p:nvPr/>
        </p:nvSpPr>
        <p:spPr>
          <a:xfrm>
            <a:off x="-173943" y="1103772"/>
            <a:ext cx="6923660" cy="1610514"/>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ホームベース 1"/>
          <p:cNvSpPr/>
          <p:nvPr/>
        </p:nvSpPr>
        <p:spPr>
          <a:xfrm>
            <a:off x="-75461" y="870631"/>
            <a:ext cx="2211877" cy="482323"/>
          </a:xfrm>
          <a:prstGeom prst="homePlate">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t>実装内容</a:t>
            </a:r>
            <a:endParaRPr kumimoji="1" lang="ja-JP" altLang="en-US" sz="2800" dirty="0"/>
          </a:p>
        </p:txBody>
      </p:sp>
      <p:sp>
        <p:nvSpPr>
          <p:cNvPr id="4" name="テキスト ボックス 3"/>
          <p:cNvSpPr txBox="1"/>
          <p:nvPr/>
        </p:nvSpPr>
        <p:spPr>
          <a:xfrm>
            <a:off x="134630" y="8559375"/>
            <a:ext cx="6897314" cy="923330"/>
          </a:xfrm>
          <a:prstGeom prst="rect">
            <a:avLst/>
          </a:prstGeom>
          <a:noFill/>
        </p:spPr>
        <p:txBody>
          <a:bodyPr wrap="square" rtlCol="0">
            <a:spAutoFit/>
          </a:bodyPr>
          <a:lstStyle/>
          <a:p>
            <a:r>
              <a:rPr lang="ja-JP" altLang="en-US" dirty="0" smtClean="0"/>
              <a:t>ゲームの基盤となる、画面遷移とパートの</a:t>
            </a:r>
            <a:endParaRPr lang="en-US" altLang="ja-JP" dirty="0" smtClean="0"/>
          </a:p>
          <a:p>
            <a:r>
              <a:rPr lang="ja-JP" altLang="en-US" dirty="0" smtClean="0"/>
              <a:t>切り替えを制作。一連の流れを確認することができ、</a:t>
            </a:r>
            <a:r>
              <a:rPr lang="en-US" altLang="ja-JP" dirty="0" smtClean="0"/>
              <a:t>UI</a:t>
            </a:r>
            <a:r>
              <a:rPr lang="ja-JP" altLang="en-US" dirty="0" smtClean="0"/>
              <a:t>表示を</a:t>
            </a:r>
            <a:endParaRPr lang="en-US" altLang="ja-JP" dirty="0" smtClean="0"/>
          </a:p>
          <a:p>
            <a:r>
              <a:rPr lang="ja-JP" altLang="en-US" dirty="0" smtClean="0"/>
              <a:t>することで更に画面のイメージを掴むことができた。</a:t>
            </a:r>
            <a:endParaRPr lang="en-US" altLang="ja-JP" dirty="0" smtClean="0"/>
          </a:p>
        </p:txBody>
      </p:sp>
      <p:sp>
        <p:nvSpPr>
          <p:cNvPr id="21" name="正方形/長方形 20"/>
          <p:cNvSpPr/>
          <p:nvPr/>
        </p:nvSpPr>
        <p:spPr>
          <a:xfrm>
            <a:off x="134630" y="8519255"/>
            <a:ext cx="6897313" cy="953617"/>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ホームベース 21"/>
          <p:cNvSpPr/>
          <p:nvPr/>
        </p:nvSpPr>
        <p:spPr>
          <a:xfrm flipH="1">
            <a:off x="4820065" y="8253163"/>
            <a:ext cx="2211877" cy="529477"/>
          </a:xfrm>
          <a:prstGeom prst="homePlate">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t>コメント</a:t>
            </a:r>
            <a:endParaRPr kumimoji="1" lang="ja-JP" altLang="en-US" sz="2800" dirty="0"/>
          </a:p>
        </p:txBody>
      </p:sp>
      <p:sp>
        <p:nvSpPr>
          <p:cNvPr id="6" name="ホームベース 5"/>
          <p:cNvSpPr/>
          <p:nvPr/>
        </p:nvSpPr>
        <p:spPr>
          <a:xfrm>
            <a:off x="137446" y="5221807"/>
            <a:ext cx="3065770" cy="968636"/>
          </a:xfrm>
          <a:prstGeom prst="homePlate">
            <a:avLst>
              <a:gd name="adj" fmla="val 24020"/>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ホームベース 23"/>
          <p:cNvSpPr/>
          <p:nvPr/>
        </p:nvSpPr>
        <p:spPr>
          <a:xfrm flipH="1">
            <a:off x="3683947" y="3377021"/>
            <a:ext cx="3065770" cy="1094826"/>
          </a:xfrm>
          <a:prstGeom prst="homePlate">
            <a:avLst>
              <a:gd name="adj" fmla="val 24020"/>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ホームベース 24"/>
          <p:cNvSpPr/>
          <p:nvPr/>
        </p:nvSpPr>
        <p:spPr>
          <a:xfrm flipH="1">
            <a:off x="3683947" y="7043609"/>
            <a:ext cx="3065770" cy="991719"/>
          </a:xfrm>
          <a:prstGeom prst="homePlate">
            <a:avLst>
              <a:gd name="adj" fmla="val 24020"/>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3636949" y="3007085"/>
            <a:ext cx="1849451" cy="369332"/>
          </a:xfrm>
          <a:prstGeom prst="rect">
            <a:avLst/>
          </a:prstGeom>
          <a:noFill/>
        </p:spPr>
        <p:txBody>
          <a:bodyPr wrap="square" rtlCol="0">
            <a:spAutoFit/>
          </a:bodyPr>
          <a:lstStyle/>
          <a:p>
            <a:r>
              <a:rPr lang="ja-JP" altLang="en-US" dirty="0" smtClean="0"/>
              <a:t>◀タイトル画面</a:t>
            </a:r>
            <a:endParaRPr lang="en-US" altLang="ja-JP" dirty="0" smtClean="0"/>
          </a:p>
        </p:txBody>
      </p:sp>
      <p:sp>
        <p:nvSpPr>
          <p:cNvPr id="27" name="テキスト ボックス 26"/>
          <p:cNvSpPr txBox="1"/>
          <p:nvPr/>
        </p:nvSpPr>
        <p:spPr>
          <a:xfrm>
            <a:off x="3636949" y="6641108"/>
            <a:ext cx="2268551" cy="369332"/>
          </a:xfrm>
          <a:prstGeom prst="rect">
            <a:avLst/>
          </a:prstGeom>
          <a:noFill/>
        </p:spPr>
        <p:txBody>
          <a:bodyPr wrap="square" rtlCol="0">
            <a:spAutoFit/>
          </a:bodyPr>
          <a:lstStyle/>
          <a:p>
            <a:r>
              <a:rPr lang="ja-JP" altLang="en-US" dirty="0" smtClean="0"/>
              <a:t>◀アクションパート</a:t>
            </a:r>
            <a:endParaRPr lang="en-US" altLang="ja-JP" dirty="0" smtClean="0"/>
          </a:p>
        </p:txBody>
      </p:sp>
      <p:sp>
        <p:nvSpPr>
          <p:cNvPr id="28" name="テキスト ボックス 27"/>
          <p:cNvSpPr txBox="1"/>
          <p:nvPr/>
        </p:nvSpPr>
        <p:spPr>
          <a:xfrm>
            <a:off x="685800" y="4861704"/>
            <a:ext cx="2517416" cy="369332"/>
          </a:xfrm>
          <a:prstGeom prst="rect">
            <a:avLst/>
          </a:prstGeom>
          <a:noFill/>
        </p:spPr>
        <p:txBody>
          <a:bodyPr wrap="square" rtlCol="0">
            <a:spAutoFit/>
          </a:bodyPr>
          <a:lstStyle/>
          <a:p>
            <a:pPr algn="r"/>
            <a:r>
              <a:rPr lang="ja-JP" altLang="en-US" dirty="0" smtClean="0"/>
              <a:t>ストラテジーパート▶</a:t>
            </a:r>
            <a:endParaRPr lang="en-US" altLang="ja-JP" dirty="0" smtClean="0"/>
          </a:p>
        </p:txBody>
      </p:sp>
    </p:spTree>
    <p:extLst>
      <p:ext uri="{BB962C8B-B14F-4D97-AF65-F5344CB8AC3E}">
        <p14:creationId xmlns:p14="http://schemas.microsoft.com/office/powerpoint/2010/main" val="19898473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3826018" y="3589020"/>
            <a:ext cx="3180127" cy="1788821"/>
          </a:xfrm>
          <a:prstGeom prst="rect">
            <a:avLst/>
          </a:prstGeom>
        </p:spPr>
      </p:pic>
      <p:pic>
        <p:nvPicPr>
          <p:cNvPr id="6" name="図 5"/>
          <p:cNvPicPr>
            <a:picLocks noChangeAspect="1"/>
          </p:cNvPicPr>
          <p:nvPr/>
        </p:nvPicPr>
        <p:blipFill rotWithShape="1">
          <a:blip r:embed="rId3"/>
          <a:srcRect b="4306"/>
          <a:stretch/>
        </p:blipFill>
        <p:spPr>
          <a:xfrm>
            <a:off x="9103251" y="5979693"/>
            <a:ext cx="3916556" cy="2108200"/>
          </a:xfrm>
          <a:prstGeom prst="rect">
            <a:avLst/>
          </a:prstGeom>
        </p:spPr>
      </p:pic>
      <p:sp>
        <p:nvSpPr>
          <p:cNvPr id="9" name="テキスト ボックス 8"/>
          <p:cNvSpPr txBox="1"/>
          <p:nvPr/>
        </p:nvSpPr>
        <p:spPr>
          <a:xfrm>
            <a:off x="7359897" y="1201198"/>
            <a:ext cx="7665720" cy="2862322"/>
          </a:xfrm>
          <a:prstGeom prst="rect">
            <a:avLst/>
          </a:prstGeom>
          <a:noFill/>
        </p:spPr>
        <p:txBody>
          <a:bodyPr wrap="square" rtlCol="0">
            <a:spAutoFit/>
          </a:bodyPr>
          <a:lstStyle/>
          <a:p>
            <a:r>
              <a:rPr lang="ja-JP" altLang="en-US" dirty="0" smtClean="0">
                <a:solidFill>
                  <a:schemeClr val="bg1"/>
                </a:solidFill>
              </a:rPr>
              <a:t>マップの追加</a:t>
            </a:r>
            <a:endParaRPr lang="en-US" altLang="ja-JP" dirty="0" smtClean="0">
              <a:solidFill>
                <a:schemeClr val="bg1"/>
              </a:solidFill>
            </a:endParaRPr>
          </a:p>
          <a:p>
            <a:r>
              <a:rPr lang="ja-JP" altLang="en-US" dirty="0" smtClean="0">
                <a:solidFill>
                  <a:schemeClr val="bg1"/>
                </a:solidFill>
              </a:rPr>
              <a:t>オンラインの追加</a:t>
            </a:r>
            <a:endParaRPr lang="en-US" altLang="ja-JP" dirty="0">
              <a:solidFill>
                <a:schemeClr val="bg1"/>
              </a:solidFill>
            </a:endParaRPr>
          </a:p>
          <a:p>
            <a:r>
              <a:rPr lang="ja-JP" altLang="en-US" dirty="0" smtClean="0">
                <a:solidFill>
                  <a:schemeClr val="bg1"/>
                </a:solidFill>
              </a:rPr>
              <a:t>リンクエネルギー実際に動く</a:t>
            </a:r>
            <a:endParaRPr lang="en-US" altLang="ja-JP" dirty="0" smtClean="0">
              <a:solidFill>
                <a:schemeClr val="bg1"/>
              </a:solidFill>
            </a:endParaRPr>
          </a:p>
          <a:p>
            <a:r>
              <a:rPr lang="ja-JP" altLang="en-US" dirty="0" smtClean="0">
                <a:solidFill>
                  <a:schemeClr val="bg1"/>
                </a:solidFill>
              </a:rPr>
              <a:t>ＨＰ・残数も反映</a:t>
            </a:r>
            <a:endParaRPr lang="en-US" altLang="ja-JP" dirty="0" smtClean="0">
              <a:solidFill>
                <a:schemeClr val="bg1"/>
              </a:solidFill>
            </a:endParaRPr>
          </a:p>
          <a:p>
            <a:r>
              <a:rPr lang="ja-JP" altLang="en-US" dirty="0" smtClean="0">
                <a:solidFill>
                  <a:schemeClr val="bg1"/>
                </a:solidFill>
              </a:rPr>
              <a:t>プレイヤーに色がつく</a:t>
            </a:r>
            <a:endParaRPr lang="en-US" altLang="ja-JP" dirty="0" smtClean="0">
              <a:solidFill>
                <a:schemeClr val="bg1"/>
              </a:solidFill>
            </a:endParaRPr>
          </a:p>
          <a:p>
            <a:r>
              <a:rPr lang="ja-JP" altLang="en-US" dirty="0" smtClean="0">
                <a:solidFill>
                  <a:schemeClr val="bg1"/>
                </a:solidFill>
              </a:rPr>
              <a:t>メニュー・機体選択画面</a:t>
            </a:r>
            <a:endParaRPr lang="en-US" altLang="ja-JP" dirty="0" smtClean="0">
              <a:solidFill>
                <a:schemeClr val="bg1"/>
              </a:solidFill>
            </a:endParaRPr>
          </a:p>
          <a:p>
            <a:r>
              <a:rPr lang="ja-JP" altLang="en-US" dirty="0" smtClean="0">
                <a:solidFill>
                  <a:schemeClr val="bg1"/>
                </a:solidFill>
              </a:rPr>
              <a:t>ストラテジーの更新</a:t>
            </a:r>
            <a:endParaRPr lang="en-US" altLang="ja-JP" dirty="0" smtClean="0">
              <a:solidFill>
                <a:schemeClr val="bg1"/>
              </a:solidFill>
            </a:endParaRPr>
          </a:p>
          <a:p>
            <a:r>
              <a:rPr lang="ja-JP" altLang="en-US" dirty="0" smtClean="0">
                <a:solidFill>
                  <a:schemeClr val="bg1"/>
                </a:solidFill>
              </a:rPr>
              <a:t>ＣＰＵ動く</a:t>
            </a:r>
            <a:endParaRPr lang="en-US" altLang="ja-JP" dirty="0" smtClean="0">
              <a:solidFill>
                <a:schemeClr val="bg1"/>
              </a:solidFill>
            </a:endParaRPr>
          </a:p>
          <a:p>
            <a:endParaRPr lang="en-US" altLang="ja-JP" dirty="0" smtClean="0">
              <a:solidFill>
                <a:schemeClr val="bg1"/>
              </a:solidFill>
            </a:endParaRPr>
          </a:p>
          <a:p>
            <a:endParaRPr lang="en-US" altLang="ja-JP" dirty="0">
              <a:solidFill>
                <a:schemeClr val="bg1"/>
              </a:solidFill>
            </a:endParaRPr>
          </a:p>
        </p:txBody>
      </p:sp>
      <p:pic>
        <p:nvPicPr>
          <p:cNvPr id="10" name="図 9"/>
          <p:cNvPicPr>
            <a:picLocks noChangeAspect="1"/>
          </p:cNvPicPr>
          <p:nvPr/>
        </p:nvPicPr>
        <p:blipFill rotWithShape="1">
          <a:blip r:embed="rId4"/>
          <a:srcRect l="2411" t="3455" r="14468" b="10651"/>
          <a:stretch/>
        </p:blipFill>
        <p:spPr>
          <a:xfrm>
            <a:off x="-4378686" y="7393857"/>
            <a:ext cx="3619499" cy="2103867"/>
          </a:xfrm>
          <a:prstGeom prst="rect">
            <a:avLst/>
          </a:prstGeom>
        </p:spPr>
      </p:pic>
      <p:pic>
        <p:nvPicPr>
          <p:cNvPr id="11" name="図 10"/>
          <p:cNvPicPr>
            <a:picLocks noChangeAspect="1"/>
          </p:cNvPicPr>
          <p:nvPr/>
        </p:nvPicPr>
        <p:blipFill rotWithShape="1">
          <a:blip r:embed="rId5"/>
          <a:srcRect l="5815" t="9245" r="11199" b="4695"/>
          <a:stretch/>
        </p:blipFill>
        <p:spPr>
          <a:xfrm>
            <a:off x="-6248401" y="5913736"/>
            <a:ext cx="3238501" cy="1889125"/>
          </a:xfrm>
          <a:prstGeom prst="rect">
            <a:avLst/>
          </a:prstGeom>
        </p:spPr>
      </p:pic>
      <p:pic>
        <p:nvPicPr>
          <p:cNvPr id="12" name="図 11"/>
          <p:cNvPicPr>
            <a:picLocks noChangeAspect="1"/>
          </p:cNvPicPr>
          <p:nvPr/>
        </p:nvPicPr>
        <p:blipFill>
          <a:blip r:embed="rId6"/>
          <a:stretch>
            <a:fillRect/>
          </a:stretch>
        </p:blipFill>
        <p:spPr>
          <a:xfrm>
            <a:off x="-6364136" y="68935"/>
            <a:ext cx="5604949" cy="3152784"/>
          </a:xfrm>
          <a:prstGeom prst="rect">
            <a:avLst/>
          </a:prstGeom>
        </p:spPr>
      </p:pic>
      <p:pic>
        <p:nvPicPr>
          <p:cNvPr id="13" name="図 12"/>
          <p:cNvPicPr>
            <a:picLocks noChangeAspect="1"/>
          </p:cNvPicPr>
          <p:nvPr/>
        </p:nvPicPr>
        <p:blipFill rotWithShape="1">
          <a:blip r:embed="rId7"/>
          <a:srcRect l="5852" t="9277" r="11289" b="4601"/>
          <a:stretch/>
        </p:blipFill>
        <p:spPr>
          <a:xfrm>
            <a:off x="7746427" y="161512"/>
            <a:ext cx="3556573" cy="2079372"/>
          </a:xfrm>
          <a:prstGeom prst="rect">
            <a:avLst/>
          </a:prstGeom>
        </p:spPr>
      </p:pic>
      <p:sp>
        <p:nvSpPr>
          <p:cNvPr id="16"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6</a:t>
            </a:r>
            <a:endParaRPr lang="ja-JP" altLang="en-US" sz="2400" dirty="0">
              <a:latin typeface="Black Ops One" panose="02000000000000000000" pitchFamily="2" charset="0"/>
            </a:endParaRPr>
          </a:p>
        </p:txBody>
      </p:sp>
      <p:sp>
        <p:nvSpPr>
          <p:cNvPr id="14" name="テキスト ボックス 13"/>
          <p:cNvSpPr txBox="1"/>
          <p:nvPr/>
        </p:nvSpPr>
        <p:spPr>
          <a:xfrm>
            <a:off x="3534671" y="202665"/>
            <a:ext cx="1867382" cy="923330"/>
          </a:xfrm>
          <a:prstGeom prst="rect">
            <a:avLst/>
          </a:prstGeom>
          <a:noFill/>
          <a:ln w="38100" cmpd="dbl">
            <a:noFill/>
            <a:prstDash val="solid"/>
            <a:bevel/>
          </a:ln>
        </p:spPr>
        <p:txBody>
          <a:bodyPr wrap="square" rtlCol="0">
            <a:spAutoFit/>
          </a:bodyPr>
          <a:lstStyle/>
          <a:p>
            <a:pPr algn="ctr"/>
            <a:r>
              <a:rPr lang="en-US" altLang="ja-JP" sz="5400" b="1" dirty="0" smtClean="0"/>
              <a:t>α</a:t>
            </a:r>
            <a:r>
              <a:rPr lang="ja-JP" altLang="en-US" sz="5400" b="1" dirty="0" smtClean="0"/>
              <a:t>版</a:t>
            </a:r>
            <a:endParaRPr kumimoji="1" lang="ja-JP" altLang="en-US" sz="5400" b="1" dirty="0"/>
          </a:p>
        </p:txBody>
      </p:sp>
      <p:sp>
        <p:nvSpPr>
          <p:cNvPr id="15" name="正方形/長方形 14"/>
          <p:cNvSpPr/>
          <p:nvPr/>
        </p:nvSpPr>
        <p:spPr>
          <a:xfrm>
            <a:off x="-179445" y="1125995"/>
            <a:ext cx="6959600" cy="1329223"/>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ホームベース 16"/>
          <p:cNvSpPr/>
          <p:nvPr/>
        </p:nvSpPr>
        <p:spPr>
          <a:xfrm>
            <a:off x="-133152" y="885998"/>
            <a:ext cx="2211877" cy="482323"/>
          </a:xfrm>
          <a:prstGeom prst="homePlate">
            <a:avLst/>
          </a:prstGeom>
          <a:solidFill>
            <a:schemeClr val="bg1"/>
          </a:solidFill>
          <a:ln w="38100">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t>実装内容</a:t>
            </a:r>
            <a:endParaRPr kumimoji="1" lang="ja-JP" altLang="en-US" sz="2800" dirty="0"/>
          </a:p>
        </p:txBody>
      </p:sp>
      <p:sp>
        <p:nvSpPr>
          <p:cNvPr id="18" name="テキスト ボックス 17"/>
          <p:cNvSpPr txBox="1"/>
          <p:nvPr/>
        </p:nvSpPr>
        <p:spPr>
          <a:xfrm>
            <a:off x="36148" y="55001"/>
            <a:ext cx="1780689" cy="830997"/>
          </a:xfrm>
          <a:prstGeom prst="rect">
            <a:avLst/>
          </a:prstGeom>
          <a:noFill/>
        </p:spPr>
        <p:txBody>
          <a:bodyPr wrap="square" rtlCol="0">
            <a:spAutoFit/>
          </a:bodyPr>
          <a:lstStyle/>
          <a:p>
            <a:pPr algn="ctr"/>
            <a:r>
              <a:rPr lang="en-US" altLang="ja-JP" sz="2400" b="1" dirty="0" smtClean="0"/>
              <a:t>2019</a:t>
            </a:r>
            <a:r>
              <a:rPr lang="ja-JP" altLang="en-US" sz="2400" b="1" dirty="0" smtClean="0"/>
              <a:t>年</a:t>
            </a:r>
            <a:endParaRPr lang="en-US" altLang="ja-JP" sz="2400" b="1" dirty="0" smtClean="0"/>
          </a:p>
          <a:p>
            <a:pPr algn="ctr"/>
            <a:r>
              <a:rPr lang="en-US" altLang="ja-JP" sz="2400" b="1" dirty="0" smtClean="0"/>
              <a:t>10</a:t>
            </a:r>
            <a:r>
              <a:rPr lang="ja-JP" altLang="en-US" sz="2400" b="1" dirty="0" smtClean="0"/>
              <a:t>月〇日〆</a:t>
            </a:r>
            <a:endParaRPr lang="en-US" altLang="ja-JP" sz="2400" b="1" dirty="0" smtClean="0"/>
          </a:p>
        </p:txBody>
      </p:sp>
      <p:sp>
        <p:nvSpPr>
          <p:cNvPr id="19" name="テキスト ボックス 18"/>
          <p:cNvSpPr txBox="1"/>
          <p:nvPr/>
        </p:nvSpPr>
        <p:spPr>
          <a:xfrm>
            <a:off x="1" y="1395030"/>
            <a:ext cx="1625600" cy="369332"/>
          </a:xfrm>
          <a:prstGeom prst="rect">
            <a:avLst/>
          </a:prstGeom>
          <a:noFill/>
        </p:spPr>
        <p:txBody>
          <a:bodyPr wrap="square" rtlCol="0">
            <a:spAutoFit/>
          </a:bodyPr>
          <a:lstStyle/>
          <a:p>
            <a:r>
              <a:rPr lang="ja-JP" altLang="en-US" dirty="0" smtClean="0"/>
              <a:t>・マップ追加</a:t>
            </a:r>
            <a:endParaRPr lang="en-US" altLang="ja-JP" dirty="0" smtClean="0"/>
          </a:p>
        </p:txBody>
      </p:sp>
      <p:sp>
        <p:nvSpPr>
          <p:cNvPr id="20" name="テキスト ボックス 19"/>
          <p:cNvSpPr txBox="1"/>
          <p:nvPr/>
        </p:nvSpPr>
        <p:spPr>
          <a:xfrm>
            <a:off x="0" y="1736275"/>
            <a:ext cx="2298700" cy="369332"/>
          </a:xfrm>
          <a:prstGeom prst="rect">
            <a:avLst/>
          </a:prstGeom>
          <a:noFill/>
        </p:spPr>
        <p:txBody>
          <a:bodyPr wrap="square" rtlCol="0">
            <a:spAutoFit/>
          </a:bodyPr>
          <a:lstStyle/>
          <a:p>
            <a:r>
              <a:rPr lang="ja-JP" altLang="en-US" dirty="0" smtClean="0"/>
              <a:t>・オンライン追加</a:t>
            </a:r>
            <a:endParaRPr lang="en-US" altLang="ja-JP" dirty="0" smtClean="0"/>
          </a:p>
        </p:txBody>
      </p:sp>
      <p:sp>
        <p:nvSpPr>
          <p:cNvPr id="21" name="テキスト ボックス 20"/>
          <p:cNvSpPr txBox="1"/>
          <p:nvPr/>
        </p:nvSpPr>
        <p:spPr>
          <a:xfrm>
            <a:off x="2298700" y="1389422"/>
            <a:ext cx="4328348" cy="369332"/>
          </a:xfrm>
          <a:prstGeom prst="rect">
            <a:avLst/>
          </a:prstGeom>
          <a:noFill/>
        </p:spPr>
        <p:txBody>
          <a:bodyPr wrap="square" rtlCol="0">
            <a:spAutoFit/>
          </a:bodyPr>
          <a:lstStyle/>
          <a:p>
            <a:r>
              <a:rPr lang="ja-JP" altLang="en-US" dirty="0" smtClean="0"/>
              <a:t>・</a:t>
            </a:r>
            <a:r>
              <a:rPr lang="en-US" altLang="ja-JP" dirty="0" smtClean="0"/>
              <a:t>HP</a:t>
            </a:r>
            <a:r>
              <a:rPr lang="ja-JP" altLang="en-US" dirty="0" smtClean="0"/>
              <a:t>、残数、リンクエネルギーの反映</a:t>
            </a:r>
            <a:endParaRPr lang="en-US" altLang="ja-JP" dirty="0" smtClean="0"/>
          </a:p>
        </p:txBody>
      </p:sp>
      <p:sp>
        <p:nvSpPr>
          <p:cNvPr id="22" name="テキスト ボックス 21"/>
          <p:cNvSpPr txBox="1"/>
          <p:nvPr/>
        </p:nvSpPr>
        <p:spPr>
          <a:xfrm>
            <a:off x="0" y="2085886"/>
            <a:ext cx="1625601" cy="369332"/>
          </a:xfrm>
          <a:prstGeom prst="rect">
            <a:avLst/>
          </a:prstGeom>
          <a:noFill/>
        </p:spPr>
        <p:txBody>
          <a:bodyPr wrap="square" rtlCol="0">
            <a:spAutoFit/>
          </a:bodyPr>
          <a:lstStyle/>
          <a:p>
            <a:r>
              <a:rPr lang="ja-JP" altLang="en-US" dirty="0" smtClean="0"/>
              <a:t>・</a:t>
            </a:r>
            <a:r>
              <a:rPr lang="en-US" altLang="ja-JP" dirty="0" smtClean="0"/>
              <a:t>CPU</a:t>
            </a:r>
            <a:r>
              <a:rPr lang="ja-JP" altLang="en-US" dirty="0" smtClean="0"/>
              <a:t>の実装</a:t>
            </a:r>
            <a:endParaRPr lang="en-US" altLang="ja-JP" dirty="0" smtClean="0"/>
          </a:p>
        </p:txBody>
      </p:sp>
      <p:sp>
        <p:nvSpPr>
          <p:cNvPr id="23" name="テキスト ボックス 22"/>
          <p:cNvSpPr txBox="1"/>
          <p:nvPr/>
        </p:nvSpPr>
        <p:spPr>
          <a:xfrm>
            <a:off x="2298700" y="1716554"/>
            <a:ext cx="4328348" cy="369332"/>
          </a:xfrm>
          <a:prstGeom prst="rect">
            <a:avLst/>
          </a:prstGeom>
          <a:noFill/>
        </p:spPr>
        <p:txBody>
          <a:bodyPr wrap="square" rtlCol="0">
            <a:spAutoFit/>
          </a:bodyPr>
          <a:lstStyle/>
          <a:p>
            <a:r>
              <a:rPr lang="ja-JP" altLang="en-US" dirty="0" smtClean="0"/>
              <a:t>・メニュー、機体選択画面の追加</a:t>
            </a:r>
            <a:endParaRPr lang="en-US" altLang="ja-JP" dirty="0" smtClean="0"/>
          </a:p>
        </p:txBody>
      </p:sp>
    </p:spTree>
    <p:extLst>
      <p:ext uri="{BB962C8B-B14F-4D97-AF65-F5344CB8AC3E}">
        <p14:creationId xmlns:p14="http://schemas.microsoft.com/office/powerpoint/2010/main" val="3267330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597775" y="1824214"/>
            <a:ext cx="4149725" cy="2011186"/>
          </a:xfrm>
        </p:spPr>
        <p:txBody>
          <a:bodyPr/>
          <a:lstStyle/>
          <a:p>
            <a:pPr marL="0" indent="0">
              <a:buNone/>
            </a:pPr>
            <a:r>
              <a:rPr kumimoji="1" lang="ja-JP" altLang="en-US" dirty="0" smtClean="0">
                <a:solidFill>
                  <a:schemeClr val="bg1"/>
                </a:solidFill>
              </a:rPr>
              <a:t>マップの変更</a:t>
            </a:r>
            <a:endParaRPr kumimoji="1" lang="en-US" altLang="ja-JP" dirty="0" smtClean="0">
              <a:solidFill>
                <a:schemeClr val="bg1"/>
              </a:solidFill>
            </a:endParaRPr>
          </a:p>
          <a:p>
            <a:pPr marL="0" indent="0">
              <a:buNone/>
            </a:pPr>
            <a:r>
              <a:rPr lang="ja-JP" altLang="en-US" dirty="0" smtClean="0">
                <a:solidFill>
                  <a:schemeClr val="bg1"/>
                </a:solidFill>
              </a:rPr>
              <a:t>ヘルプ追加</a:t>
            </a:r>
            <a:endParaRPr lang="en-US" altLang="ja-JP" dirty="0" smtClean="0">
              <a:solidFill>
                <a:schemeClr val="bg1"/>
              </a:solidFill>
            </a:endParaRPr>
          </a:p>
          <a:p>
            <a:pPr marL="0" indent="0">
              <a:buNone/>
            </a:pPr>
            <a:r>
              <a:rPr kumimoji="1" lang="ja-JP" altLang="en-US" dirty="0" smtClean="0">
                <a:solidFill>
                  <a:schemeClr val="bg1"/>
                </a:solidFill>
              </a:rPr>
              <a:t>リザルト追加</a:t>
            </a:r>
            <a:endParaRPr kumimoji="1" lang="en-US" altLang="ja-JP" dirty="0" smtClean="0">
              <a:solidFill>
                <a:schemeClr val="bg1"/>
              </a:solidFill>
            </a:endParaRPr>
          </a:p>
          <a:p>
            <a:pPr marL="0" indent="0">
              <a:buNone/>
            </a:pPr>
            <a:r>
              <a:rPr lang="ja-JP" altLang="en-US" dirty="0" smtClean="0">
                <a:solidFill>
                  <a:schemeClr val="bg1"/>
                </a:solidFill>
              </a:rPr>
              <a:t>メニュー、メカセレクト変更</a:t>
            </a:r>
            <a:endParaRPr lang="en-US" altLang="ja-JP" dirty="0" smtClean="0">
              <a:solidFill>
                <a:schemeClr val="bg1"/>
              </a:solidFill>
            </a:endParaRPr>
          </a:p>
          <a:p>
            <a:pPr marL="0" indent="0">
              <a:buNone/>
            </a:pPr>
            <a:endParaRPr lang="en-US" altLang="ja-JP" dirty="0" smtClean="0">
              <a:solidFill>
                <a:schemeClr val="bg1"/>
              </a:solidFill>
            </a:endParaRPr>
          </a:p>
          <a:p>
            <a:pPr marL="0" indent="0">
              <a:buNone/>
            </a:pPr>
            <a:endParaRPr kumimoji="1" lang="ja-JP" altLang="en-US" dirty="0">
              <a:solidFill>
                <a:schemeClr val="bg1"/>
              </a:solidFill>
            </a:endParaRPr>
          </a:p>
        </p:txBody>
      </p:sp>
      <p:pic>
        <p:nvPicPr>
          <p:cNvPr id="5" name="図 4"/>
          <p:cNvPicPr>
            <a:picLocks noChangeAspect="1"/>
          </p:cNvPicPr>
          <p:nvPr/>
        </p:nvPicPr>
        <p:blipFill rotWithShape="1">
          <a:blip r:embed="rId2"/>
          <a:srcRect l="7635" t="1505" r="9045" b="6780"/>
          <a:stretch/>
        </p:blipFill>
        <p:spPr>
          <a:xfrm>
            <a:off x="228421" y="5492494"/>
            <a:ext cx="2950563" cy="1826924"/>
          </a:xfrm>
          <a:prstGeom prst="rect">
            <a:avLst/>
          </a:prstGeom>
        </p:spPr>
      </p:pic>
      <p:pic>
        <p:nvPicPr>
          <p:cNvPr id="6" name="図 5"/>
          <p:cNvPicPr>
            <a:picLocks noChangeAspect="1"/>
          </p:cNvPicPr>
          <p:nvPr/>
        </p:nvPicPr>
        <p:blipFill rotWithShape="1">
          <a:blip r:embed="rId3"/>
          <a:srcRect l="7667" t="1983" r="9362" b="7245"/>
          <a:stretch/>
        </p:blipFill>
        <p:spPr>
          <a:xfrm>
            <a:off x="3710215" y="7322831"/>
            <a:ext cx="2900194" cy="1784735"/>
          </a:xfrm>
          <a:prstGeom prst="rect">
            <a:avLst/>
          </a:prstGeom>
        </p:spPr>
      </p:pic>
      <p:pic>
        <p:nvPicPr>
          <p:cNvPr id="9" name="図 8"/>
          <p:cNvPicPr>
            <a:picLocks noChangeAspect="1"/>
          </p:cNvPicPr>
          <p:nvPr/>
        </p:nvPicPr>
        <p:blipFill>
          <a:blip r:embed="rId4"/>
          <a:stretch>
            <a:fillRect/>
          </a:stretch>
        </p:blipFill>
        <p:spPr>
          <a:xfrm>
            <a:off x="13177776" y="14463314"/>
            <a:ext cx="3932041" cy="2211773"/>
          </a:xfrm>
          <a:prstGeom prst="rect">
            <a:avLst/>
          </a:prstGeom>
        </p:spPr>
      </p:pic>
      <p:pic>
        <p:nvPicPr>
          <p:cNvPr id="10" name="図 9"/>
          <p:cNvPicPr>
            <a:picLocks noChangeAspect="1"/>
          </p:cNvPicPr>
          <p:nvPr/>
        </p:nvPicPr>
        <p:blipFill rotWithShape="1">
          <a:blip r:embed="rId5"/>
          <a:srcRect l="7527" t="1529" r="9034" b="7106"/>
          <a:stretch/>
        </p:blipFill>
        <p:spPr>
          <a:xfrm>
            <a:off x="258403" y="7397680"/>
            <a:ext cx="2920581" cy="1798908"/>
          </a:xfrm>
          <a:prstGeom prst="rect">
            <a:avLst/>
          </a:prstGeom>
        </p:spPr>
      </p:pic>
      <p:pic>
        <p:nvPicPr>
          <p:cNvPr id="11" name="図 10"/>
          <p:cNvPicPr>
            <a:picLocks noChangeAspect="1"/>
          </p:cNvPicPr>
          <p:nvPr/>
        </p:nvPicPr>
        <p:blipFill rotWithShape="1">
          <a:blip r:embed="rId6"/>
          <a:srcRect l="7703" t="1940" r="9206" b="6996"/>
          <a:stretch/>
        </p:blipFill>
        <p:spPr>
          <a:xfrm>
            <a:off x="258403" y="3256556"/>
            <a:ext cx="2751836" cy="1696444"/>
          </a:xfrm>
          <a:prstGeom prst="rect">
            <a:avLst/>
          </a:prstGeom>
        </p:spPr>
      </p:pic>
      <p:pic>
        <p:nvPicPr>
          <p:cNvPr id="18" name="図 17"/>
          <p:cNvPicPr>
            <a:picLocks noChangeAspect="1"/>
          </p:cNvPicPr>
          <p:nvPr/>
        </p:nvPicPr>
        <p:blipFill rotWithShape="1">
          <a:blip r:embed="rId7"/>
          <a:srcRect l="8709" t="3504" r="8165" b="10636"/>
          <a:stretch/>
        </p:blipFill>
        <p:spPr>
          <a:xfrm>
            <a:off x="3855868" y="1219046"/>
            <a:ext cx="2526202" cy="1467738"/>
          </a:xfrm>
          <a:prstGeom prst="rect">
            <a:avLst/>
          </a:prstGeom>
        </p:spPr>
      </p:pic>
      <p:pic>
        <p:nvPicPr>
          <p:cNvPr id="19" name="図 18"/>
          <p:cNvPicPr>
            <a:picLocks noChangeAspect="1"/>
          </p:cNvPicPr>
          <p:nvPr/>
        </p:nvPicPr>
        <p:blipFill rotWithShape="1">
          <a:blip r:embed="rId8"/>
          <a:srcRect l="8871" t="3491" r="8003" b="10098"/>
          <a:stretch/>
        </p:blipFill>
        <p:spPr>
          <a:xfrm>
            <a:off x="3997604" y="3320056"/>
            <a:ext cx="2612805" cy="1661050"/>
          </a:xfrm>
          <a:prstGeom prst="rect">
            <a:avLst/>
          </a:prstGeom>
        </p:spPr>
      </p:pic>
      <p:sp>
        <p:nvSpPr>
          <p:cNvPr id="20" name="スライド番号プレースホルダー 3"/>
          <p:cNvSpPr txBox="1">
            <a:spLocks/>
          </p:cNvSpPr>
          <p:nvPr/>
        </p:nvSpPr>
        <p:spPr>
          <a:xfrm>
            <a:off x="-1071562"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smtClean="0">
                <a:latin typeface="Black Ops One" panose="02000000000000000000" pitchFamily="2" charset="0"/>
              </a:rPr>
              <a:t>7</a:t>
            </a:r>
            <a:endParaRPr lang="ja-JP" altLang="en-US" sz="2400" dirty="0">
              <a:latin typeface="Black Ops One" panose="02000000000000000000" pitchFamily="2" charset="0"/>
            </a:endParaRPr>
          </a:p>
        </p:txBody>
      </p:sp>
      <p:sp>
        <p:nvSpPr>
          <p:cNvPr id="12" name="テキスト ボックス 11"/>
          <p:cNvSpPr txBox="1"/>
          <p:nvPr/>
        </p:nvSpPr>
        <p:spPr>
          <a:xfrm>
            <a:off x="587849" y="55001"/>
            <a:ext cx="5690409" cy="923330"/>
          </a:xfrm>
          <a:prstGeom prst="rect">
            <a:avLst/>
          </a:prstGeom>
          <a:noFill/>
          <a:ln w="38100" cmpd="dbl">
            <a:noFill/>
            <a:prstDash val="solid"/>
            <a:bevel/>
          </a:ln>
        </p:spPr>
        <p:txBody>
          <a:bodyPr wrap="square" rtlCol="0">
            <a:spAutoFit/>
          </a:bodyPr>
          <a:lstStyle/>
          <a:p>
            <a:pPr algn="ctr"/>
            <a:r>
              <a:rPr lang="en-US" altLang="ja-JP" sz="5400" b="1" dirty="0"/>
              <a:t>β</a:t>
            </a:r>
            <a:r>
              <a:rPr lang="ja-JP" altLang="en-US" sz="5400" b="1" dirty="0" smtClean="0"/>
              <a:t>版</a:t>
            </a:r>
            <a:endParaRPr kumimoji="1" lang="ja-JP" altLang="en-US" sz="5400" b="1" dirty="0"/>
          </a:p>
        </p:txBody>
      </p:sp>
      <p:sp>
        <p:nvSpPr>
          <p:cNvPr id="2" name="正方形/長方形 1"/>
          <p:cNvSpPr/>
          <p:nvPr/>
        </p:nvSpPr>
        <p:spPr>
          <a:xfrm>
            <a:off x="-203200" y="978331"/>
            <a:ext cx="3530600" cy="4141124"/>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3538707" y="978331"/>
            <a:ext cx="3530600" cy="4141124"/>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03200" y="5278338"/>
            <a:ext cx="3530600" cy="4141124"/>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538707" y="5278338"/>
            <a:ext cx="3530600" cy="4141124"/>
          </a:xfrm>
          <a:prstGeom prst="rect">
            <a:avLst/>
          </a:prstGeom>
          <a:noFill/>
          <a:ln w="28575">
            <a:solidFill>
              <a:srgbClr val="00C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967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marL="0" indent="0">
              <a:buNone/>
            </a:pPr>
            <a:r>
              <a:rPr lang="ja-JP" altLang="en-US" dirty="0"/>
              <a:t>ピンの追加</a:t>
            </a:r>
            <a:endParaRPr lang="en-US" altLang="ja-JP" dirty="0"/>
          </a:p>
          <a:p>
            <a:pPr marL="0" indent="0">
              <a:buNone/>
            </a:pPr>
            <a:r>
              <a:rPr lang="ja-JP" altLang="en-US" dirty="0"/>
              <a:t>ワーカー追加</a:t>
            </a:r>
            <a:endParaRPr lang="en-US" altLang="ja-JP" dirty="0"/>
          </a:p>
          <a:p>
            <a:pPr marL="0" indent="0">
              <a:buNone/>
            </a:pPr>
            <a:r>
              <a:rPr lang="ja-JP" altLang="en-US" dirty="0"/>
              <a:t>ラジオチャット、オプション追加</a:t>
            </a:r>
            <a:endParaRPr lang="en-US" altLang="ja-JP" dirty="0"/>
          </a:p>
          <a:p>
            <a:pPr marL="0" indent="0">
              <a:buNone/>
            </a:pPr>
            <a:r>
              <a:rPr lang="ja-JP" altLang="en-US" dirty="0"/>
              <a:t>リスポーン地点選択追加</a:t>
            </a:r>
            <a:endParaRPr lang="en-US" altLang="ja-JP" dirty="0"/>
          </a:p>
          <a:p>
            <a:pPr marL="0" indent="0">
              <a:buNone/>
            </a:pPr>
            <a:r>
              <a:rPr lang="ja-JP" altLang="en-US" dirty="0"/>
              <a:t>キルログ追加</a:t>
            </a:r>
            <a:endParaRPr lang="en-US" altLang="ja-JP" dirty="0"/>
          </a:p>
          <a:p>
            <a:endParaRPr kumimoji="1" lang="ja-JP" altLang="en-US" dirty="0"/>
          </a:p>
        </p:txBody>
      </p:sp>
      <p:sp>
        <p:nvSpPr>
          <p:cNvPr id="7" name="スライド番号プレースホルダー 3"/>
          <p:cNvSpPr txBox="1">
            <a:spLocks/>
          </p:cNvSpPr>
          <p:nvPr/>
        </p:nvSpPr>
        <p:spPr>
          <a:xfrm>
            <a:off x="5314949" y="9497724"/>
            <a:ext cx="1543050" cy="408276"/>
          </a:xfrm>
          <a:prstGeom prst="rect">
            <a:avLst/>
          </a:prstGeom>
        </p:spPr>
        <p:txBody>
          <a:bodyPr vert="horz" lIns="91440" tIns="45720" rIns="91440" bIns="45720" rtlCol="0" anchor="ctr"/>
          <a:lstStyle>
            <a:defPPr>
              <a:defRPr lang="ja-JP"/>
            </a:defPPr>
            <a:lvl1pPr marL="0" algn="r" defTabSz="914400" rtl="0" eaLnBrk="1" latinLnBrk="0" hangingPunct="1">
              <a:defRPr kumimoji="1" sz="9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400" dirty="0">
                <a:latin typeface="Black Ops One" panose="02000000000000000000" pitchFamily="2" charset="0"/>
              </a:rPr>
              <a:t>8</a:t>
            </a:r>
            <a:endParaRPr lang="ja-JP" altLang="en-US" sz="2400" dirty="0">
              <a:latin typeface="Black Ops One" panose="02000000000000000000" pitchFamily="2" charset="0"/>
            </a:endParaRPr>
          </a:p>
        </p:txBody>
      </p:sp>
      <p:sp>
        <p:nvSpPr>
          <p:cNvPr id="8" name="テキスト ボックス 7"/>
          <p:cNvSpPr txBox="1"/>
          <p:nvPr/>
        </p:nvSpPr>
        <p:spPr>
          <a:xfrm>
            <a:off x="1662891" y="132637"/>
            <a:ext cx="3624292" cy="923330"/>
          </a:xfrm>
          <a:prstGeom prst="rect">
            <a:avLst/>
          </a:prstGeom>
          <a:noFill/>
          <a:ln w="38100" cmpd="dbl">
            <a:noFill/>
            <a:prstDash val="solid"/>
            <a:bevel/>
          </a:ln>
        </p:spPr>
        <p:txBody>
          <a:bodyPr wrap="square" rtlCol="0">
            <a:spAutoFit/>
          </a:bodyPr>
          <a:lstStyle/>
          <a:p>
            <a:pPr algn="ctr"/>
            <a:r>
              <a:rPr lang="en-US" altLang="ja-JP" sz="5400" b="1" dirty="0"/>
              <a:t>β</a:t>
            </a:r>
            <a:r>
              <a:rPr lang="ja-JP" altLang="en-US" sz="5400" b="1" dirty="0" smtClean="0"/>
              <a:t>版</a:t>
            </a:r>
            <a:endParaRPr kumimoji="1" lang="ja-JP" altLang="en-US" sz="5400" b="1" dirty="0"/>
          </a:p>
        </p:txBody>
      </p:sp>
      <p:pic>
        <p:nvPicPr>
          <p:cNvPr id="5" name="図 4"/>
          <p:cNvPicPr>
            <a:picLocks noChangeAspect="1"/>
          </p:cNvPicPr>
          <p:nvPr/>
        </p:nvPicPr>
        <p:blipFill>
          <a:blip r:embed="rId2"/>
          <a:stretch>
            <a:fillRect/>
          </a:stretch>
        </p:blipFill>
        <p:spPr>
          <a:xfrm>
            <a:off x="12745037" y="2119123"/>
            <a:ext cx="3777559" cy="2124877"/>
          </a:xfrm>
          <a:prstGeom prst="rect">
            <a:avLst/>
          </a:prstGeom>
        </p:spPr>
      </p:pic>
      <p:pic>
        <p:nvPicPr>
          <p:cNvPr id="6" name="図 5"/>
          <p:cNvPicPr>
            <a:picLocks noChangeAspect="1"/>
          </p:cNvPicPr>
          <p:nvPr/>
        </p:nvPicPr>
        <p:blipFill>
          <a:blip r:embed="rId3"/>
          <a:stretch>
            <a:fillRect/>
          </a:stretch>
        </p:blipFill>
        <p:spPr>
          <a:xfrm>
            <a:off x="7900047" y="271717"/>
            <a:ext cx="4204974" cy="2365297"/>
          </a:xfrm>
          <a:prstGeom prst="rect">
            <a:avLst/>
          </a:prstGeom>
        </p:spPr>
      </p:pic>
      <p:pic>
        <p:nvPicPr>
          <p:cNvPr id="9" name="図 8"/>
          <p:cNvPicPr>
            <a:picLocks noChangeAspect="1"/>
          </p:cNvPicPr>
          <p:nvPr/>
        </p:nvPicPr>
        <p:blipFill>
          <a:blip r:embed="rId4"/>
          <a:stretch>
            <a:fillRect/>
          </a:stretch>
        </p:blipFill>
        <p:spPr>
          <a:xfrm>
            <a:off x="7749903" y="2208295"/>
            <a:ext cx="5068825" cy="2851214"/>
          </a:xfrm>
          <a:prstGeom prst="rect">
            <a:avLst/>
          </a:prstGeom>
        </p:spPr>
      </p:pic>
      <p:pic>
        <p:nvPicPr>
          <p:cNvPr id="10" name="図 9"/>
          <p:cNvPicPr>
            <a:picLocks noChangeAspect="1"/>
          </p:cNvPicPr>
          <p:nvPr/>
        </p:nvPicPr>
        <p:blipFill>
          <a:blip r:embed="rId5"/>
          <a:stretch>
            <a:fillRect/>
          </a:stretch>
        </p:blipFill>
        <p:spPr>
          <a:xfrm>
            <a:off x="7749903" y="8128762"/>
            <a:ext cx="6770230" cy="3808254"/>
          </a:xfrm>
          <a:prstGeom prst="rect">
            <a:avLst/>
          </a:prstGeom>
        </p:spPr>
      </p:pic>
      <p:pic>
        <p:nvPicPr>
          <p:cNvPr id="11" name="図 10"/>
          <p:cNvPicPr>
            <a:picLocks noChangeAspect="1"/>
          </p:cNvPicPr>
          <p:nvPr/>
        </p:nvPicPr>
        <p:blipFill>
          <a:blip r:embed="rId6"/>
          <a:stretch>
            <a:fillRect/>
          </a:stretch>
        </p:blipFill>
        <p:spPr>
          <a:xfrm>
            <a:off x="7760880" y="5459479"/>
            <a:ext cx="4351392" cy="2447658"/>
          </a:xfrm>
          <a:prstGeom prst="rect">
            <a:avLst/>
          </a:prstGeom>
        </p:spPr>
      </p:pic>
      <p:pic>
        <p:nvPicPr>
          <p:cNvPr id="12" name="図 11"/>
          <p:cNvPicPr>
            <a:picLocks noChangeAspect="1"/>
          </p:cNvPicPr>
          <p:nvPr/>
        </p:nvPicPr>
        <p:blipFill>
          <a:blip r:embed="rId7"/>
          <a:stretch>
            <a:fillRect/>
          </a:stretch>
        </p:blipFill>
        <p:spPr>
          <a:xfrm>
            <a:off x="12344437" y="-550160"/>
            <a:ext cx="4351392" cy="2447658"/>
          </a:xfrm>
          <a:prstGeom prst="rect">
            <a:avLst/>
          </a:prstGeom>
        </p:spPr>
      </p:pic>
    </p:spTree>
    <p:extLst>
      <p:ext uri="{BB962C8B-B14F-4D97-AF65-F5344CB8AC3E}">
        <p14:creationId xmlns:p14="http://schemas.microsoft.com/office/powerpoint/2010/main" val="28412564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1719</TotalTime>
  <Words>937</Words>
  <Application>Microsoft Office PowerPoint</Application>
  <PresentationFormat>A4 210 x 297 mm</PresentationFormat>
  <Paragraphs>256</Paragraphs>
  <Slides>16</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16</vt:i4>
      </vt:variant>
    </vt:vector>
  </HeadingPairs>
  <TitlesOfParts>
    <vt:vector size="23" baseType="lpstr">
      <vt:lpstr>Black Ops One</vt:lpstr>
      <vt:lpstr>游ゴシック</vt:lpstr>
      <vt:lpstr>游ゴシック Light</vt:lpstr>
      <vt:lpstr>Arial</vt:lpstr>
      <vt:lpstr>Calibri</vt:lpstr>
      <vt:lpstr>Calibri Light</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FLONTLINE</dc:title>
  <dc:creator>game128</dc:creator>
  <cp:lastModifiedBy>game111</cp:lastModifiedBy>
  <cp:revision>161</cp:revision>
  <dcterms:created xsi:type="dcterms:W3CDTF">2020-01-27T00:51:14Z</dcterms:created>
  <dcterms:modified xsi:type="dcterms:W3CDTF">2020-02-03T01:32:47Z</dcterms:modified>
</cp:coreProperties>
</file>